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1"/>
    <p:sldMasterId id="2147483774" r:id="rId2"/>
  </p:sldMasterIdLst>
  <p:notesMasterIdLst>
    <p:notesMasterId r:id="rId19"/>
  </p:notesMasterIdLst>
  <p:sldIdLst>
    <p:sldId id="308" r:id="rId3"/>
    <p:sldId id="279" r:id="rId4"/>
    <p:sldId id="280" r:id="rId5"/>
    <p:sldId id="300" r:id="rId6"/>
    <p:sldId id="296" r:id="rId7"/>
    <p:sldId id="256" r:id="rId8"/>
    <p:sldId id="307" r:id="rId9"/>
    <p:sldId id="257" r:id="rId10"/>
    <p:sldId id="306" r:id="rId11"/>
    <p:sldId id="258" r:id="rId12"/>
    <p:sldId id="303" r:id="rId13"/>
    <p:sldId id="305" r:id="rId14"/>
    <p:sldId id="301" r:id="rId15"/>
    <p:sldId id="299" r:id="rId16"/>
    <p:sldId id="302" r:id="rId17"/>
    <p:sldId id="293"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0FE"/>
    <a:srgbClr val="FDFBF6"/>
    <a:srgbClr val="0F496F"/>
    <a:srgbClr val="146194"/>
    <a:srgbClr val="202C8F"/>
    <a:srgbClr val="AAC4E9"/>
    <a:srgbClr val="F5CDCE"/>
    <a:srgbClr val="DF8C8C"/>
    <a:srgbClr val="D4D593"/>
    <a:srgbClr val="CDB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9" autoAdjust="0"/>
  </p:normalViewPr>
  <p:slideViewPr>
    <p:cSldViewPr snapToGrid="0" snapToObjects="1">
      <p:cViewPr varScale="1">
        <p:scale>
          <a:sx n="70" d="100"/>
          <a:sy n="70" d="100"/>
        </p:scale>
        <p:origin x="536" y="52"/>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Thank You for attending this Semiannual information meeting of the Downtown Development Authority –  </a:t>
            </a:r>
          </a:p>
          <a:p>
            <a:endParaRPr lang="en-US" dirty="0"/>
          </a:p>
          <a:p>
            <a:r>
              <a:rPr lang="en-US" dirty="0"/>
              <a:t>During this presentation, I’ll</a:t>
            </a:r>
          </a:p>
          <a:p>
            <a:r>
              <a:rPr lang="en-US" dirty="0"/>
              <a:t>Review state laws and statutory obligations that authorize the DDA, Tax Increment Financing and the Development Plan</a:t>
            </a:r>
          </a:p>
          <a:p>
            <a:r>
              <a:rPr lang="en-US" dirty="0"/>
              <a:t>Identify DDA Board members</a:t>
            </a:r>
          </a:p>
          <a:p>
            <a:r>
              <a:rPr lang="en-US" dirty="0"/>
              <a:t>Review TIF and Development plan direction that guides the DDA</a:t>
            </a:r>
          </a:p>
          <a:p>
            <a:r>
              <a:rPr lang="en-US" dirty="0"/>
              <a:t>Explore how the Main Street Program provides structure, support and resources to meet DDA goals</a:t>
            </a:r>
          </a:p>
          <a:p>
            <a:endParaRPr lang="en-US" dirty="0"/>
          </a:p>
          <a:p>
            <a:endParaRPr lang="en-US" dirty="0"/>
          </a:p>
          <a:p>
            <a:endParaRPr lang="en-US" dirty="0"/>
          </a:p>
        </p:txBody>
      </p:sp>
    </p:spTree>
    <p:extLst>
      <p:ext uri="{BB962C8B-B14F-4D97-AF65-F5344CB8AC3E}">
        <p14:creationId xmlns:p14="http://schemas.microsoft.com/office/powerpoint/2010/main" val="155730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Girl Scouts, City Pocket Park, DDA Hanging Baskets and contract with Hope Network - Hope Network helps people maximize their health, independence, and self-belief—because everyone deserves to live in a world where they can thrive. </a:t>
            </a:r>
          </a:p>
        </p:txBody>
      </p:sp>
    </p:spTree>
    <p:extLst>
      <p:ext uri="{BB962C8B-B14F-4D97-AF65-F5344CB8AC3E}">
        <p14:creationId xmlns:p14="http://schemas.microsoft.com/office/powerpoint/2010/main" val="455529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Streetscape committee meetings, Walkability Action Institute</a:t>
            </a:r>
          </a:p>
          <a:p>
            <a:r>
              <a:rPr lang="en-US" dirty="0"/>
              <a:t>Dock inspection initial results indicate no significant structural damage</a:t>
            </a:r>
          </a:p>
        </p:txBody>
      </p:sp>
    </p:spTree>
    <p:extLst>
      <p:ext uri="{BB962C8B-B14F-4D97-AF65-F5344CB8AC3E}">
        <p14:creationId xmlns:p14="http://schemas.microsoft.com/office/powerpoint/2010/main" val="117195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The Downtown Development Authority (DDA), Public Act</a:t>
            </a:r>
          </a:p>
          <a:p>
            <a:r>
              <a:rPr lang="en-US" dirty="0"/>
              <a:t>57 of 2018, is designed to be a catalyst in the development of</a:t>
            </a:r>
          </a:p>
          <a:p>
            <a:r>
              <a:rPr lang="en-US" dirty="0"/>
              <a:t>a community’s downtown district. The DDA provides for a</a:t>
            </a:r>
          </a:p>
          <a:p>
            <a:r>
              <a:rPr lang="en-US" dirty="0"/>
              <a:t>variety of funding options including a tax increment financing</a:t>
            </a:r>
          </a:p>
          <a:p>
            <a:r>
              <a:rPr lang="en-US" dirty="0"/>
              <a:t>mechanism, which can be used to fund public improvements in</a:t>
            </a:r>
          </a:p>
          <a:p>
            <a:r>
              <a:rPr lang="en-US" dirty="0"/>
              <a:t>the downtown district and the ability to levy a limited millage</a:t>
            </a:r>
          </a:p>
          <a:p>
            <a:r>
              <a:rPr lang="en-US" dirty="0"/>
              <a:t>to address administrative expenses.</a:t>
            </a:r>
          </a:p>
        </p:txBody>
      </p:sp>
    </p:spTree>
    <p:extLst>
      <p:ext uri="{BB962C8B-B14F-4D97-AF65-F5344CB8AC3E}">
        <p14:creationId xmlns:p14="http://schemas.microsoft.com/office/powerpoint/2010/main" val="134206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a:p>
            <a:r>
              <a:rPr lang="en-US" dirty="0"/>
              <a:t>In order to prevent further deterioration and to encourage historic preservation of the </a:t>
            </a:r>
          </a:p>
          <a:p>
            <a:r>
              <a:rPr lang="en-US" dirty="0"/>
              <a:t>downtown district, while also encouraging economic growth in the area, the Cadillac City </a:t>
            </a:r>
          </a:p>
          <a:p>
            <a:r>
              <a:rPr lang="en-US" dirty="0"/>
              <a:t>Council established the Downtown Development Authority of the City of Cadillac (the </a:t>
            </a:r>
          </a:p>
          <a:p>
            <a:r>
              <a:rPr lang="en-US" dirty="0"/>
              <a:t>“DDA”) pursuant to Act 197 of 1975 (“Act 197”) by adopting Ordinance 842 on June 14, </a:t>
            </a:r>
          </a:p>
          <a:p>
            <a:r>
              <a:rPr lang="en-US" dirty="0"/>
              <a:t>1976.</a:t>
            </a:r>
          </a:p>
          <a:p>
            <a:r>
              <a:rPr lang="en-US" dirty="0"/>
              <a:t>development plan describes the costs, location and resources</a:t>
            </a:r>
          </a:p>
          <a:p>
            <a:r>
              <a:rPr lang="en-US" dirty="0"/>
              <a:t>for the implementation of the public improvements that are</a:t>
            </a:r>
          </a:p>
          <a:p>
            <a:r>
              <a:rPr lang="en-US" dirty="0"/>
              <a:t>projected to take place in the DDA district. A tax increment</a:t>
            </a:r>
          </a:p>
          <a:p>
            <a:r>
              <a:rPr lang="en-US" dirty="0"/>
              <a:t>financing plan includes the development plan and details the</a:t>
            </a:r>
          </a:p>
          <a:p>
            <a:r>
              <a:rPr lang="en-US" dirty="0"/>
              <a:t>tax increment procedure, the amount of bonded indebtedness</a:t>
            </a:r>
          </a:p>
          <a:p>
            <a:r>
              <a:rPr lang="en-US" dirty="0"/>
              <a:t>to be incurred, and the duration of the program.  </a:t>
            </a:r>
          </a:p>
          <a:p>
            <a:r>
              <a:rPr lang="en-US" dirty="0"/>
              <a:t>The purpose of this Tax Increment </a:t>
            </a:r>
          </a:p>
          <a:p>
            <a:r>
              <a:rPr lang="en-US" dirty="0"/>
              <a:t>Financing and Development Plan is to provide for the acquisition, construction, and </a:t>
            </a:r>
          </a:p>
          <a:p>
            <a:r>
              <a:rPr lang="en-US" dirty="0"/>
              <a:t>financing of necessary public improvements including parking, streetscapes, sidewalks, and </a:t>
            </a:r>
          </a:p>
          <a:p>
            <a:r>
              <a:rPr lang="en-US" dirty="0"/>
              <a:t>other facilities in the development area; to carry out the objectives of the DDA so as to </a:t>
            </a:r>
          </a:p>
          <a:p>
            <a:r>
              <a:rPr lang="en-US" dirty="0"/>
              <a:t>prevent further deterioration of the development area while preserving its historical character </a:t>
            </a:r>
          </a:p>
          <a:p>
            <a:r>
              <a:rPr lang="en-US" dirty="0"/>
              <a:t>and promoting economic growth to the benefit of all taxing units located within and benefited </a:t>
            </a:r>
          </a:p>
          <a:p>
            <a:r>
              <a:rPr lang="en-US" dirty="0"/>
              <a:t>by the development area</a:t>
            </a:r>
          </a:p>
        </p:txBody>
      </p:sp>
    </p:spTree>
    <p:extLst>
      <p:ext uri="{BB962C8B-B14F-4D97-AF65-F5344CB8AC3E}">
        <p14:creationId xmlns:p14="http://schemas.microsoft.com/office/powerpoint/2010/main" val="365882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As we move into the Main Street portion of the presentation, the overlap between the DDA and Main Street will become clear.  </a:t>
            </a:r>
          </a:p>
        </p:txBody>
      </p:sp>
    </p:spTree>
    <p:extLst>
      <p:ext uri="{BB962C8B-B14F-4D97-AF65-F5344CB8AC3E}">
        <p14:creationId xmlns:p14="http://schemas.microsoft.com/office/powerpoint/2010/main" val="35997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indent="0">
              <a:buFont typeface="Arial" panose="020B0604020202020204" pitchFamily="34" charset="0"/>
              <a:buNone/>
            </a:pPr>
            <a:r>
              <a:rPr lang="en-US" dirty="0"/>
              <a:t>Cadillac joined the Main Street program in 2023.  Existing goals align well, but MainStreet provides a lot of fire power via organizing steps, technical assistance, funding, an extensive network of downtowns that are already achieving these goals… It is a proven and tested framework for revitalization and economic development</a:t>
            </a:r>
          </a:p>
          <a:p>
            <a:pPr marL="0" indent="0">
              <a:buFont typeface="Arial" panose="020B0604020202020204" pitchFamily="34" charset="0"/>
              <a:buNone/>
            </a:pPr>
            <a:r>
              <a:rPr lang="en-US" dirty="0"/>
              <a:t>MI Main Street assists with</a:t>
            </a:r>
          </a:p>
          <a:p>
            <a:pPr marL="171450" indent="-171450">
              <a:buFont typeface="Arial" panose="020B0604020202020204" pitchFamily="34" charset="0"/>
              <a:buChar char="•"/>
            </a:pPr>
            <a:r>
              <a:rPr lang="en-US" dirty="0"/>
              <a:t>Protecting and strengthening the existing tax base</a:t>
            </a:r>
          </a:p>
          <a:p>
            <a:pPr marL="171450" indent="-171450">
              <a:buFont typeface="Arial" panose="020B0604020202020204" pitchFamily="34" charset="0"/>
              <a:buChar char="•"/>
            </a:pPr>
            <a:r>
              <a:rPr lang="en-US" dirty="0"/>
              <a:t>Creating a positive community image</a:t>
            </a:r>
          </a:p>
          <a:p>
            <a:pPr marL="171450" indent="-171450">
              <a:buFont typeface="Arial" panose="020B0604020202020204" pitchFamily="34" charset="0"/>
              <a:buChar char="•"/>
            </a:pPr>
            <a:r>
              <a:rPr lang="en-US" dirty="0"/>
              <a:t>Creating visually appealing and economically viable downtown buildings</a:t>
            </a:r>
          </a:p>
          <a:p>
            <a:pPr marL="171450" indent="-171450">
              <a:buFont typeface="Arial" panose="020B0604020202020204" pitchFamily="34" charset="0"/>
              <a:buChar char="•"/>
            </a:pPr>
            <a:r>
              <a:rPr lang="en-US" dirty="0"/>
              <a:t>Attracting new businesses</a:t>
            </a:r>
          </a:p>
          <a:p>
            <a:pPr marL="171450" indent="-171450">
              <a:buFont typeface="Arial" panose="020B0604020202020204" pitchFamily="34" charset="0"/>
              <a:buChar char="•"/>
            </a:pPr>
            <a:r>
              <a:rPr lang="en-US" dirty="0"/>
              <a:t>Creating new jobs</a:t>
            </a:r>
          </a:p>
          <a:p>
            <a:pPr marL="171450" indent="-171450">
              <a:buFont typeface="Arial" panose="020B0604020202020204" pitchFamily="34" charset="0"/>
              <a:buChar char="•"/>
            </a:pPr>
            <a:r>
              <a:rPr lang="en-US" dirty="0"/>
              <a:t>Increasing investment in the downtown</a:t>
            </a:r>
          </a:p>
          <a:p>
            <a:pPr marL="171450" indent="-171450">
              <a:buFont typeface="Arial" panose="020B0604020202020204" pitchFamily="34" charset="0"/>
              <a:buChar char="•"/>
            </a:pPr>
            <a:r>
              <a:rPr lang="en-US" dirty="0"/>
              <a:t>Preserving historic architectural resources</a:t>
            </a:r>
          </a:p>
          <a:p>
            <a:pPr marL="171450" indent="-171450">
              <a:buFont typeface="Arial" panose="020B0604020202020204" pitchFamily="34" charset="0"/>
              <a:buChar char="•"/>
            </a:pPr>
            <a:r>
              <a:rPr lang="en-US" dirty="0"/>
              <a:t>Tailoring to specific community needs</a:t>
            </a:r>
          </a:p>
        </p:txBody>
      </p:sp>
    </p:spTree>
    <p:extLst>
      <p:ext uri="{BB962C8B-B14F-4D97-AF65-F5344CB8AC3E}">
        <p14:creationId xmlns:p14="http://schemas.microsoft.com/office/powerpoint/2010/main" val="209660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This is what the Main Street Structure looks like – 4 points, and process</a:t>
            </a:r>
          </a:p>
        </p:txBody>
      </p:sp>
    </p:spTree>
    <p:extLst>
      <p:ext uri="{BB962C8B-B14F-4D97-AF65-F5344CB8AC3E}">
        <p14:creationId xmlns:p14="http://schemas.microsoft.com/office/powerpoint/2010/main" val="64955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Under the Main Street Program, our Downtown Cadillac Mission is, Vision is</a:t>
            </a:r>
          </a:p>
        </p:txBody>
      </p:sp>
    </p:spTree>
    <p:extLst>
      <p:ext uri="{BB962C8B-B14F-4D97-AF65-F5344CB8AC3E}">
        <p14:creationId xmlns:p14="http://schemas.microsoft.com/office/powerpoint/2010/main" val="38110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Taking steps now under the MI Main Street Four Points, created working committees, divvied up the workload</a:t>
            </a:r>
          </a:p>
        </p:txBody>
      </p:sp>
    </p:spTree>
    <p:extLst>
      <p:ext uri="{BB962C8B-B14F-4D97-AF65-F5344CB8AC3E}">
        <p14:creationId xmlns:p14="http://schemas.microsoft.com/office/powerpoint/2010/main" val="124678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Update the downtown area sidewalks, trees, parking and seating.</a:t>
            </a:r>
          </a:p>
          <a:p>
            <a:r>
              <a:rPr lang="en-US" dirty="0"/>
              <a:t>Improve basic infrastructure</a:t>
            </a:r>
          </a:p>
          <a:p>
            <a:r>
              <a:rPr lang="en-US" dirty="0"/>
              <a:t>Trash cans, lighting</a:t>
            </a:r>
          </a:p>
          <a:p>
            <a:endParaRPr lang="en-US" dirty="0"/>
          </a:p>
          <a:p>
            <a:endParaRPr lang="en-US" dirty="0"/>
          </a:p>
        </p:txBody>
      </p:sp>
    </p:spTree>
    <p:extLst>
      <p:ext uri="{BB962C8B-B14F-4D97-AF65-F5344CB8AC3E}">
        <p14:creationId xmlns:p14="http://schemas.microsoft.com/office/powerpoint/2010/main" val="213879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4FAB73BC-B049-4115-A692-8D63A059BFB8}"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Freeform: Shape 6">
            <a:extLst>
              <a:ext uri="{FF2B5EF4-FFF2-40B4-BE49-F238E27FC236}">
                <a16:creationId xmlns:a16="http://schemas.microsoft.com/office/drawing/2014/main" id="{E8E3A7C5-EE7D-6256-69E7-633B41A311E8}"/>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4CA5744D-1F28-3586-2B06-A081BF5B532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62422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55720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130177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410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423098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5708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867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6889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53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17619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948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663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55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4250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161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160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3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Freeform: Shape 6">
            <a:extLst>
              <a:ext uri="{FF2B5EF4-FFF2-40B4-BE49-F238E27FC236}">
                <a16:creationId xmlns:a16="http://schemas.microsoft.com/office/drawing/2014/main" id="{05E95F30-F566-BC5B-FD3F-20C7A08591FC}"/>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1E3864D-4C3D-39AF-B168-F60EFF4F8329}"/>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FA092544-0049-D378-52E6-935F43AEBD94}"/>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37B2F4EC-3CC1-EA84-CA3D-921BF4A5ED54}"/>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AE305C3F-7C27-859B-663D-09F11D3630A7}"/>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D92F190-90E8-B4FA-64BB-4C7BC62E2D41}"/>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59626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322116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 name="Image 0" descr="preencoded.png">
            <a:extLst>
              <a:ext uri="{FF2B5EF4-FFF2-40B4-BE49-F238E27FC236}">
                <a16:creationId xmlns:a16="http://schemas.microsoft.com/office/drawing/2014/main" id="{C74A3F8F-4A6E-1794-A024-9DB8591ED890}"/>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C7EF8E61-3461-ACCD-FA15-78F195EE2F6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4FD44225-29B7-F517-9F09-EC628369E693}"/>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3" name="Image 6" descr="preencoded.png">
            <a:extLst>
              <a:ext uri="{FF2B5EF4-FFF2-40B4-BE49-F238E27FC236}">
                <a16:creationId xmlns:a16="http://schemas.microsoft.com/office/drawing/2014/main" id="{D08964A0-7045-3B7C-11B2-9578EEBFA94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59681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Freeform: Shape 5">
            <a:extLst>
              <a:ext uri="{FF2B5EF4-FFF2-40B4-BE49-F238E27FC236}">
                <a16:creationId xmlns:a16="http://schemas.microsoft.com/office/drawing/2014/main" id="{F0042CF1-C5B5-17A0-D6FD-AE5622631B79}"/>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322597B0-11F4-C913-F726-1EEDC278BA20}"/>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828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
        <p:nvSpPr>
          <p:cNvPr id="5" name="Freeform: Shape 4">
            <a:extLst>
              <a:ext uri="{FF2B5EF4-FFF2-40B4-BE49-F238E27FC236}">
                <a16:creationId xmlns:a16="http://schemas.microsoft.com/office/drawing/2014/main" id="{D1C3FA7C-3F87-A138-7006-ADB854FEB50E}"/>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8F2B1FF3-AE0C-1CFC-F996-934569FEC45D}"/>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7201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7/30/2025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Freeform: Shape 7">
            <a:extLst>
              <a:ext uri="{FF2B5EF4-FFF2-40B4-BE49-F238E27FC236}">
                <a16:creationId xmlns:a16="http://schemas.microsoft.com/office/drawing/2014/main" id="{9ECEE016-6124-3788-B013-9FFE4D71E078}"/>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93159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6DFF08F-DC6B-4601-B491-B0F83F6DD2DA}" type="datetimeFigureOut">
              <a:rPr lang="en-US" smtClean="0"/>
              <a:t>7/30/2025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Freeform: Shape 8">
            <a:extLst>
              <a:ext uri="{FF2B5EF4-FFF2-40B4-BE49-F238E27FC236}">
                <a16:creationId xmlns:a16="http://schemas.microsoft.com/office/drawing/2014/main" id="{6A28E9F5-350A-1BE0-8DA1-10E9A516187D}"/>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163452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6DFF08F-DC6B-4601-B491-B0F83F6DD2DA}" type="datetimeFigureOut">
              <a:rPr lang="en-US" smtClean="0"/>
              <a:pPr/>
              <a:t>7/30/2025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8F63A3B-78C7-47BE-AE5E-E10140E04643}"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5754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655" r:id="rId14"/>
    <p:sldLayoutId id="2147483654" r:id="rId15"/>
  </p:sldLayoutIdLst>
  <p:hf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3532873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adillac-mi.net/479/Downtown-Development-Authority-DD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38.emf"/><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8702-1B7C-D181-9CA5-9500DB1A61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2A5DF-2511-0179-2F8E-D3F8A0AFAD3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6D63E0D-74A9-D657-16EE-F8507930E371}"/>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9231E41-ED71-1392-DF33-D1C65EB4EE49}"/>
              </a:ext>
            </a:extLst>
          </p:cNvPr>
          <p:cNvSpPr>
            <a:spLocks noGrp="1"/>
          </p:cNvSpPr>
          <p:nvPr>
            <p:ph type="sldNum" sz="quarter" idx="12"/>
          </p:nvPr>
        </p:nvSpPr>
        <p:spPr/>
        <p:txBody>
          <a:bodyPr/>
          <a:lstStyle/>
          <a:p>
            <a:fld id="{48F63A3B-78C7-47BE-AE5E-E10140E04643}" type="slidenum">
              <a:rPr lang="en-US" smtClean="0"/>
              <a:pPr/>
              <a:t>1</a:t>
            </a:fld>
            <a:endParaRPr lang="en-US" dirty="0"/>
          </a:p>
        </p:txBody>
      </p:sp>
      <p:pic>
        <p:nvPicPr>
          <p:cNvPr id="6" name="Picture 5">
            <a:extLst>
              <a:ext uri="{FF2B5EF4-FFF2-40B4-BE49-F238E27FC236}">
                <a16:creationId xmlns:a16="http://schemas.microsoft.com/office/drawing/2014/main" id="{26B9AC77-8CC0-321C-733B-EE94D42B01F0}"/>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58735DA-1AEA-6012-60F6-81EE4BB52C5D}"/>
              </a:ext>
            </a:extLst>
          </p:cNvPr>
          <p:cNvPicPr>
            <a:picLocks noChangeAspect="1"/>
          </p:cNvPicPr>
          <p:nvPr/>
        </p:nvPicPr>
        <p:blipFill>
          <a:blip r:embed="rId4"/>
          <a:stretch>
            <a:fillRect/>
          </a:stretch>
        </p:blipFill>
        <p:spPr>
          <a:xfrm>
            <a:off x="3742740" y="4060385"/>
            <a:ext cx="2353260" cy="2353260"/>
          </a:xfrm>
          <a:prstGeom prst="rect">
            <a:avLst/>
          </a:prstGeom>
        </p:spPr>
      </p:pic>
      <p:pic>
        <p:nvPicPr>
          <p:cNvPr id="8" name="Picture 7">
            <a:extLst>
              <a:ext uri="{FF2B5EF4-FFF2-40B4-BE49-F238E27FC236}">
                <a16:creationId xmlns:a16="http://schemas.microsoft.com/office/drawing/2014/main" id="{222D9BA1-9D85-C7B7-88A1-CD1B3046BA17}"/>
              </a:ext>
            </a:extLst>
          </p:cNvPr>
          <p:cNvPicPr>
            <a:picLocks noChangeAspect="1"/>
          </p:cNvPicPr>
          <p:nvPr/>
        </p:nvPicPr>
        <p:blipFill>
          <a:blip r:embed="rId5"/>
          <a:stretch>
            <a:fillRect/>
          </a:stretch>
        </p:blipFill>
        <p:spPr>
          <a:xfrm>
            <a:off x="196196" y="4588320"/>
            <a:ext cx="3116548" cy="1040003"/>
          </a:xfrm>
          <a:prstGeom prst="rect">
            <a:avLst/>
          </a:prstGeom>
        </p:spPr>
      </p:pic>
    </p:spTree>
    <p:extLst>
      <p:ext uri="{BB962C8B-B14F-4D97-AF65-F5344CB8AC3E}">
        <p14:creationId xmlns:p14="http://schemas.microsoft.com/office/powerpoint/2010/main" val="12201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2B18E2-E5E2-06F2-9FE2-5C4307EFF7E0}"/>
              </a:ext>
            </a:extLst>
          </p:cNvPr>
          <p:cNvPicPr>
            <a:picLocks noChangeAspect="1"/>
          </p:cNvPicPr>
          <p:nvPr/>
        </p:nvPicPr>
        <p:blipFill>
          <a:blip r:embed="rId3"/>
          <a:stretch>
            <a:fillRect/>
          </a:stretch>
        </p:blipFill>
        <p:spPr>
          <a:xfrm>
            <a:off x="-206151" y="-7303"/>
            <a:ext cx="2353260" cy="2353260"/>
          </a:xfrm>
          <a:prstGeom prst="rect">
            <a:avLst/>
          </a:prstGeom>
        </p:spPr>
      </p:pic>
      <p:grpSp>
        <p:nvGrpSpPr>
          <p:cNvPr id="2" name="Group 2"/>
          <p:cNvGrpSpPr/>
          <p:nvPr/>
        </p:nvGrpSpPr>
        <p:grpSpPr>
          <a:xfrm>
            <a:off x="1914372" y="6109719"/>
            <a:ext cx="10277628" cy="749802"/>
            <a:chOff x="0" y="0"/>
            <a:chExt cx="3420295" cy="249527"/>
          </a:xfrm>
        </p:grpSpPr>
        <p:sp>
          <p:nvSpPr>
            <p:cNvPr id="3" name="Freeform 3"/>
            <p:cNvSpPr/>
            <p:nvPr/>
          </p:nvSpPr>
          <p:spPr>
            <a:xfrm>
              <a:off x="0" y="0"/>
              <a:ext cx="3420295" cy="249527"/>
            </a:xfrm>
            <a:custGeom>
              <a:avLst/>
              <a:gdLst/>
              <a:ahLst/>
              <a:cxnLst/>
              <a:rect l="l" t="t" r="r" b="b"/>
              <a:pathLst>
                <a:path w="3420295" h="249527">
                  <a:moveTo>
                    <a:pt x="0" y="0"/>
                  </a:moveTo>
                  <a:lnTo>
                    <a:pt x="3420295" y="0"/>
                  </a:lnTo>
                  <a:lnTo>
                    <a:pt x="3420295" y="249527"/>
                  </a:lnTo>
                  <a:lnTo>
                    <a:pt x="0" y="249527"/>
                  </a:lnTo>
                  <a:close/>
                </a:path>
              </a:pathLst>
            </a:custGeom>
            <a:solidFill>
              <a:srgbClr val="F19135"/>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1914372" y="5153857"/>
            <a:ext cx="10277628" cy="955863"/>
            <a:chOff x="0" y="0"/>
            <a:chExt cx="3420295" cy="318102"/>
          </a:xfrm>
        </p:grpSpPr>
        <p:sp>
          <p:nvSpPr>
            <p:cNvPr id="5" name="Freeform 5"/>
            <p:cNvSpPr/>
            <p:nvPr/>
          </p:nvSpPr>
          <p:spPr>
            <a:xfrm>
              <a:off x="0" y="0"/>
              <a:ext cx="3420295" cy="318102"/>
            </a:xfrm>
            <a:custGeom>
              <a:avLst/>
              <a:gdLst/>
              <a:ahLst/>
              <a:cxnLst/>
              <a:rect l="l" t="t" r="r" b="b"/>
              <a:pathLst>
                <a:path w="3420295" h="318102">
                  <a:moveTo>
                    <a:pt x="0" y="0"/>
                  </a:moveTo>
                  <a:lnTo>
                    <a:pt x="3420295" y="0"/>
                  </a:lnTo>
                  <a:lnTo>
                    <a:pt x="3420295" y="318102"/>
                  </a:lnTo>
                  <a:lnTo>
                    <a:pt x="0" y="318102"/>
                  </a:lnTo>
                  <a:close/>
                </a:path>
              </a:pathLst>
            </a:custGeom>
            <a:solidFill>
              <a:srgbClr val="189CA9"/>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1914372" y="0"/>
            <a:ext cx="10277628" cy="5158241"/>
            <a:chOff x="0" y="0"/>
            <a:chExt cx="3420295" cy="1716613"/>
          </a:xfrm>
        </p:grpSpPr>
        <p:sp>
          <p:nvSpPr>
            <p:cNvPr id="7" name="Freeform 7"/>
            <p:cNvSpPr/>
            <p:nvPr/>
          </p:nvSpPr>
          <p:spPr>
            <a:xfrm>
              <a:off x="0" y="0"/>
              <a:ext cx="3420295" cy="1716613"/>
            </a:xfrm>
            <a:custGeom>
              <a:avLst/>
              <a:gdLst/>
              <a:ahLst/>
              <a:cxnLst/>
              <a:rect l="l" t="t" r="r" b="b"/>
              <a:pathLst>
                <a:path w="3420295" h="1716613">
                  <a:moveTo>
                    <a:pt x="0" y="0"/>
                  </a:moveTo>
                  <a:lnTo>
                    <a:pt x="3420295" y="0"/>
                  </a:lnTo>
                  <a:lnTo>
                    <a:pt x="3420295" y="1716613"/>
                  </a:lnTo>
                  <a:lnTo>
                    <a:pt x="0" y="1716613"/>
                  </a:lnTo>
                  <a:close/>
                </a:path>
              </a:pathLst>
            </a:custGeom>
            <a:solidFill>
              <a:srgbClr val="38B6FF"/>
            </a:solidFill>
          </p:spPr>
          <p:txBody>
            <a:bodyPr/>
            <a:lstStyle/>
            <a:p>
              <a:pPr defTabSz="609630"/>
              <a:endParaRPr lang="en-US" sz="1200">
                <a:solidFill>
                  <a:prstClr val="black"/>
                </a:solidFill>
                <a:latin typeface="Calibri"/>
              </a:endParaRPr>
            </a:p>
          </p:txBody>
        </p:sp>
      </p:grpSp>
      <p:sp>
        <p:nvSpPr>
          <p:cNvPr id="8" name="TextBox 8"/>
          <p:cNvSpPr txBox="1"/>
          <p:nvPr/>
        </p:nvSpPr>
        <p:spPr>
          <a:xfrm>
            <a:off x="2379847" y="6229258"/>
            <a:ext cx="4449908" cy="409023"/>
          </a:xfrm>
          <a:prstGeom prst="rect">
            <a:avLst/>
          </a:prstGeom>
        </p:spPr>
        <p:txBody>
          <a:bodyPr lIns="0" tIns="0" rIns="0" bIns="0" rtlCol="0" anchor="t">
            <a:spAutoFit/>
          </a:bodyPr>
          <a:lstStyle/>
          <a:p>
            <a:pPr defTabSz="609630">
              <a:lnSpc>
                <a:spcPts val="3472"/>
              </a:lnSpc>
            </a:pPr>
            <a:r>
              <a:rPr lang="en-US" sz="2480" b="1" dirty="0">
                <a:solidFill>
                  <a:srgbClr val="FFFFFF"/>
                </a:solidFill>
                <a:latin typeface="Open Sans Bold"/>
                <a:ea typeface="Open Sans Bold"/>
                <a:cs typeface="Open Sans Bold"/>
                <a:sym typeface="Open Sans Bold"/>
              </a:rPr>
              <a:t>Action-Oriented Work Plans</a:t>
            </a:r>
          </a:p>
        </p:txBody>
      </p:sp>
      <p:sp>
        <p:nvSpPr>
          <p:cNvPr id="9" name="TextBox 9"/>
          <p:cNvSpPr txBox="1"/>
          <p:nvPr/>
        </p:nvSpPr>
        <p:spPr>
          <a:xfrm>
            <a:off x="2379848" y="5214829"/>
            <a:ext cx="5237934" cy="409023"/>
          </a:xfrm>
          <a:prstGeom prst="rect">
            <a:avLst/>
          </a:prstGeom>
        </p:spPr>
        <p:txBody>
          <a:bodyPr lIns="0" tIns="0" rIns="0" bIns="0" rtlCol="0" anchor="t">
            <a:spAutoFit/>
          </a:bodyPr>
          <a:lstStyle/>
          <a:p>
            <a:pPr defTabSz="609630">
              <a:lnSpc>
                <a:spcPts val="3472"/>
              </a:lnSpc>
            </a:pPr>
            <a:r>
              <a:rPr lang="en-US" sz="2480" b="1">
                <a:solidFill>
                  <a:srgbClr val="FFFFFF"/>
                </a:solidFill>
                <a:latin typeface="Open Sans Bold"/>
                <a:ea typeface="Open Sans Bold"/>
                <a:cs typeface="Open Sans Bold"/>
                <a:sym typeface="Open Sans Bold"/>
              </a:rPr>
              <a:t>Main Street Four Point Approach</a:t>
            </a:r>
          </a:p>
        </p:txBody>
      </p:sp>
      <p:sp>
        <p:nvSpPr>
          <p:cNvPr id="10" name="TextBox 10"/>
          <p:cNvSpPr txBox="1"/>
          <p:nvPr/>
        </p:nvSpPr>
        <p:spPr>
          <a:xfrm>
            <a:off x="2379848" y="94505"/>
            <a:ext cx="5237934" cy="418704"/>
          </a:xfrm>
          <a:prstGeom prst="rect">
            <a:avLst/>
          </a:prstGeom>
        </p:spPr>
        <p:txBody>
          <a:bodyPr wrap="square" lIns="0" tIns="0" rIns="0" bIns="0" rtlCol="0" anchor="t">
            <a:spAutoFit/>
          </a:bodyPr>
          <a:lstStyle/>
          <a:p>
            <a:pPr defTabSz="609630">
              <a:lnSpc>
                <a:spcPts val="3472"/>
              </a:lnSpc>
            </a:pPr>
            <a:r>
              <a:rPr lang="en-US" sz="2480" b="1" dirty="0">
                <a:solidFill>
                  <a:srgbClr val="FFFFFF"/>
                </a:solidFill>
                <a:latin typeface="Open Sans Bold"/>
                <a:ea typeface="Open Sans Bold"/>
                <a:cs typeface="Open Sans Bold"/>
                <a:sym typeface="Open Sans Bold"/>
              </a:rPr>
              <a:t>Our Goals</a:t>
            </a:r>
          </a:p>
        </p:txBody>
      </p:sp>
      <p:sp>
        <p:nvSpPr>
          <p:cNvPr id="11" name="TextBox 11"/>
          <p:cNvSpPr txBox="1"/>
          <p:nvPr/>
        </p:nvSpPr>
        <p:spPr>
          <a:xfrm>
            <a:off x="2379847" y="589178"/>
            <a:ext cx="4758111" cy="4829207"/>
          </a:xfrm>
          <a:prstGeom prst="rect">
            <a:avLst/>
          </a:prstGeom>
        </p:spPr>
        <p:txBody>
          <a:bodyPr lIns="0" tIns="0" rIns="0" bIns="0" rtlCol="0" anchor="t">
            <a:spAutoFit/>
          </a:bodyPr>
          <a:lstStyle/>
          <a:p>
            <a:pPr defTabSz="609630">
              <a:lnSpc>
                <a:spcPts val="2074"/>
              </a:lnSpc>
            </a:pPr>
            <a:r>
              <a:rPr lang="en-US" sz="1480" b="1" dirty="0">
                <a:solidFill>
                  <a:srgbClr val="FFFFFF"/>
                </a:solidFill>
                <a:latin typeface="Open Sans Bold"/>
                <a:ea typeface="Open Sans Bold"/>
                <a:cs typeface="Open Sans Bold"/>
                <a:sym typeface="Open Sans Bold"/>
              </a:rPr>
              <a:t>Business</a:t>
            </a:r>
            <a:r>
              <a:rPr lang="en-US" sz="1480" b="1" dirty="0">
                <a:solidFill>
                  <a:srgbClr val="FFFFFF"/>
                </a:solidFill>
                <a:latin typeface="Open Sans Light"/>
                <a:ea typeface="Open Sans Light"/>
                <a:cs typeface="Open Sans Light"/>
                <a:sym typeface="Open Sans Light"/>
              </a:rPr>
              <a:t> </a:t>
            </a:r>
            <a:r>
              <a:rPr lang="en-US" sz="1480" b="1" dirty="0">
                <a:solidFill>
                  <a:srgbClr val="FFFFFF"/>
                </a:solidFill>
                <a:latin typeface="Open Sans Bold" panose="020B0806030504020204" pitchFamily="34" charset="0"/>
                <a:ea typeface="Open Sans Bold" panose="020B0806030504020204" pitchFamily="34" charset="0"/>
                <a:cs typeface="Open Sans Bold" panose="020B0806030504020204" pitchFamily="34" charset="0"/>
                <a:sym typeface="Open Sans Light"/>
              </a:rPr>
              <a:t>Recruitment and Retention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Develop small business support resources. </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Develop incentives to encourage reinvestment downtown.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Cultivate a vibrant business mix downtown.</a:t>
            </a:r>
          </a:p>
          <a:p>
            <a:pPr defTabSz="609630">
              <a:lnSpc>
                <a:spcPts val="2074"/>
              </a:lnSpc>
            </a:pPr>
            <a:endParaRPr lang="en-US" sz="1200" dirty="0">
              <a:solidFill>
                <a:srgbClr val="FFFFFF"/>
              </a:solidFill>
              <a:latin typeface="Open Sans Light"/>
              <a:ea typeface="Open Sans Light"/>
              <a:cs typeface="Open Sans Light"/>
              <a:sym typeface="Open Sans Light"/>
            </a:endParaRPr>
          </a:p>
          <a:p>
            <a:pPr defTabSz="609630">
              <a:lnSpc>
                <a:spcPts val="2074"/>
              </a:lnSpc>
            </a:pPr>
            <a:r>
              <a:rPr lang="en-US" sz="1480" b="1" dirty="0">
                <a:solidFill>
                  <a:srgbClr val="FFFFFF"/>
                </a:solidFill>
                <a:latin typeface="Open Sans Bold"/>
                <a:ea typeface="Open Sans Bold"/>
                <a:cs typeface="Open Sans Bold"/>
                <a:sym typeface="Open Sans Bold"/>
              </a:rPr>
              <a:t>Streetscapes</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Create a walkable downtown district.</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Facilitate physical improvements to the public realm.</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Create a plan for managing traffic.</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Develop a cleanup and maintenance program.</a:t>
            </a:r>
          </a:p>
          <a:p>
            <a:pPr marL="285750" indent="-285750" defTabSz="609630">
              <a:lnSpc>
                <a:spcPts val="2074"/>
              </a:lnSpc>
              <a:buFont typeface="Arial" panose="020B0604020202020204" pitchFamily="34" charset="0"/>
              <a:buChar char="•"/>
            </a:pPr>
            <a:endParaRPr lang="en-US" sz="1481" dirty="0">
              <a:solidFill>
                <a:srgbClr val="FFFFFF"/>
              </a:solidFill>
              <a:latin typeface="Open Sans Light"/>
              <a:ea typeface="Open Sans Light"/>
              <a:cs typeface="Open Sans Light"/>
              <a:sym typeface="Open Sans Light"/>
            </a:endParaRPr>
          </a:p>
          <a:p>
            <a:pPr defTabSz="609630">
              <a:lnSpc>
                <a:spcPts val="2074"/>
              </a:lnSpc>
            </a:pPr>
            <a:r>
              <a:rPr lang="en-US" sz="1481" b="1" dirty="0">
                <a:solidFill>
                  <a:srgbClr val="FFFFFF"/>
                </a:solidFill>
                <a:latin typeface="Open Sans Bold"/>
                <a:ea typeface="Open Sans Bold"/>
                <a:cs typeface="Open Sans Bold"/>
                <a:sym typeface="Open Sans Bold"/>
              </a:rPr>
              <a:t>Arts and Beautification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Identify opportunities for public art.</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Engage in placemaking activities.</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Add green spaces and nature.</a:t>
            </a:r>
          </a:p>
          <a:p>
            <a:pPr marL="285750" indent="-285750" defTabSz="609630">
              <a:lnSpc>
                <a:spcPts val="2074"/>
              </a:lnSpc>
              <a:buFont typeface="Arial" panose="020B0604020202020204" pitchFamily="34" charset="0"/>
              <a:buChar char="•"/>
            </a:pPr>
            <a:endPar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defTabSz="609630">
              <a:lnSpc>
                <a:spcPts val="2074"/>
              </a:lnSpc>
            </a:pPr>
            <a:endParaRPr lang="en-US" sz="1481" dirty="0">
              <a:solidFill>
                <a:srgbClr val="FFFFFF"/>
              </a:solidFill>
              <a:latin typeface="Open Sans Light"/>
              <a:ea typeface="Open Sans Light"/>
              <a:cs typeface="Open Sans Light"/>
              <a:sym typeface="Open Sans Light"/>
            </a:endParaRPr>
          </a:p>
          <a:p>
            <a:pPr defTabSz="609630">
              <a:lnSpc>
                <a:spcPts val="2074"/>
              </a:lnSpc>
            </a:pPr>
            <a:endParaRPr lang="en-US" sz="1481" dirty="0">
              <a:solidFill>
                <a:srgbClr val="FFFFFF"/>
              </a:solidFill>
              <a:latin typeface="Open Sans Light"/>
              <a:ea typeface="Open Sans Light"/>
              <a:cs typeface="Open Sans Light"/>
              <a:sym typeface="Open Sans Light"/>
            </a:endParaRPr>
          </a:p>
        </p:txBody>
      </p:sp>
      <p:sp>
        <p:nvSpPr>
          <p:cNvPr id="12" name="TextBox 12"/>
          <p:cNvSpPr txBox="1"/>
          <p:nvPr/>
        </p:nvSpPr>
        <p:spPr>
          <a:xfrm>
            <a:off x="7359249" y="111194"/>
            <a:ext cx="4758111" cy="5637121"/>
          </a:xfrm>
          <a:prstGeom prst="rect">
            <a:avLst/>
          </a:prstGeom>
        </p:spPr>
        <p:txBody>
          <a:bodyPr lIns="0" tIns="0" rIns="0" bIns="0" rtlCol="0" anchor="t">
            <a:spAutoFit/>
          </a:bodyPr>
          <a:lstStyle/>
          <a:p>
            <a:pPr defTabSz="609630">
              <a:lnSpc>
                <a:spcPts val="2074"/>
              </a:lnSpc>
            </a:pPr>
            <a:r>
              <a:rPr lang="en-US" sz="1481" b="1" dirty="0">
                <a:solidFill>
                  <a:srgbClr val="FFFFFF"/>
                </a:solidFill>
                <a:latin typeface="Open Sans Bold"/>
                <a:ea typeface="Open Sans Bold"/>
                <a:cs typeface="Open Sans Bold"/>
                <a:sym typeface="Open Sans Bold"/>
              </a:rPr>
              <a:t>Historic Preservation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Provide education and resources to property owners.</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Encourage appropriate building &amp; façade rehabilitation.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Build relationships with preservation partners.</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Promote the benefits of historic preservation.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Conduct projects &amp; programs that showcase the history.</a:t>
            </a:r>
          </a:p>
          <a:p>
            <a:pPr defTabSz="609630">
              <a:lnSpc>
                <a:spcPts val="2074"/>
              </a:lnSpc>
            </a:pPr>
            <a:r>
              <a:rPr lang="en-US" sz="1481" b="1" dirty="0">
                <a:solidFill>
                  <a:srgbClr val="FFFFFF"/>
                </a:solidFill>
                <a:latin typeface="Open Sans Bold"/>
                <a:ea typeface="Open Sans Bold"/>
                <a:cs typeface="Open Sans Bold"/>
                <a:sym typeface="Open Sans Bold"/>
              </a:rPr>
              <a:t>Marketing</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Develop a cohesive brand for downtown.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Develop a marketing strategy to promote downtown.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Generate materials, communication and social media posts.</a:t>
            </a:r>
          </a:p>
          <a:p>
            <a:pPr defTabSz="609630">
              <a:lnSpc>
                <a:spcPts val="2074"/>
              </a:lnSpc>
            </a:pPr>
            <a:r>
              <a:rPr lang="en-US" sz="1481" b="1" dirty="0">
                <a:solidFill>
                  <a:srgbClr val="FFFFFF"/>
                </a:solidFill>
                <a:latin typeface="Open Sans Bold"/>
                <a:ea typeface="Open Sans Bold"/>
                <a:cs typeface="Open Sans Bold"/>
                <a:sym typeface="Open Sans Bold"/>
              </a:rPr>
              <a:t>Events</a:t>
            </a:r>
            <a:endParaRPr lang="en-US" sz="1481" b="1" dirty="0">
              <a:solidFill>
                <a:srgbClr val="FFFFFF"/>
              </a:solidFill>
              <a:latin typeface="Open Sans Light"/>
              <a:ea typeface="Open Sans Light"/>
              <a:cs typeface="Open Sans Light"/>
              <a:sym typeface="Open Sans Light"/>
            </a:endParaRP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Host strategic events downtown.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Procure and manage sponsorships effectively.</a:t>
            </a:r>
          </a:p>
          <a:p>
            <a:pPr marL="285750" indent="-285750" defTabSz="609630">
              <a:lnSpc>
                <a:spcPts val="2074"/>
              </a:lnSpc>
              <a:buFont typeface="Arial" panose="020B0604020202020204" pitchFamily="34" charset="0"/>
              <a:buChar char="•"/>
            </a:pPr>
            <a:r>
              <a:rPr lang="en-US" sz="1200" dirty="0">
                <a:solidFill>
                  <a:srgbClr val="FFFFFF"/>
                </a:solidFill>
                <a:latin typeface="Open Sans Light"/>
                <a:ea typeface="Open Sans Light"/>
                <a:cs typeface="Open Sans Light"/>
                <a:sym typeface="Open Sans Light"/>
              </a:rPr>
              <a:t>Create an annual calendar with a mix of events.</a:t>
            </a:r>
          </a:p>
          <a:p>
            <a:pPr defTabSz="609630">
              <a:lnSpc>
                <a:spcPts val="2074"/>
              </a:lnSpc>
            </a:pPr>
            <a:r>
              <a:rPr lang="en-US" sz="1481" b="1" dirty="0">
                <a:solidFill>
                  <a:srgbClr val="FFFFFF"/>
                </a:solidFill>
                <a:latin typeface="Open Sans Bold"/>
                <a:ea typeface="Open Sans Bold"/>
                <a:cs typeface="Open Sans Bold"/>
                <a:sym typeface="Open Sans Bold"/>
              </a:rPr>
              <a:t>Administrative</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Have a dedicated person in place to represent downtown.</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Define roles and responsibilities for the board, volunteers and staff.</a:t>
            </a:r>
          </a:p>
          <a:p>
            <a:pPr marL="285750" indent="-285750" defTabSz="609630">
              <a:lnSpc>
                <a:spcPts val="2074"/>
              </a:lnSpc>
              <a:buFont typeface="Arial" panose="020B0604020202020204" pitchFamily="34" charset="0"/>
              <a:buChar char="•"/>
            </a:pPr>
            <a:r>
              <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Bold"/>
              </a:rPr>
              <a:t>Diversify funding for the organization.</a:t>
            </a:r>
          </a:p>
          <a:p>
            <a:pPr marL="285750" indent="-285750" defTabSz="609630">
              <a:lnSpc>
                <a:spcPts val="2074"/>
              </a:lnSpc>
              <a:buFont typeface="Arial" panose="020B0604020202020204" pitchFamily="34" charset="0"/>
              <a:buChar char="•"/>
            </a:pPr>
            <a:endParaRPr lang="en-US" sz="12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defTabSz="609630">
              <a:lnSpc>
                <a:spcPts val="2074"/>
              </a:lnSpc>
            </a:pPr>
            <a:endParaRPr lang="en-US" sz="1481" dirty="0">
              <a:solidFill>
                <a:srgbClr val="FFFFFF"/>
              </a:solidFill>
              <a:latin typeface="Open Sans Light"/>
              <a:ea typeface="Open Sans Light"/>
              <a:cs typeface="Open Sans Light"/>
              <a:sym typeface="Open Sans Light"/>
            </a:endParaRPr>
          </a:p>
        </p:txBody>
      </p:sp>
      <p:sp>
        <p:nvSpPr>
          <p:cNvPr id="13" name="TextBox 13"/>
          <p:cNvSpPr txBox="1"/>
          <p:nvPr/>
        </p:nvSpPr>
        <p:spPr>
          <a:xfrm>
            <a:off x="2689164" y="5661556"/>
            <a:ext cx="887923" cy="291555"/>
          </a:xfrm>
          <a:prstGeom prst="rect">
            <a:avLst/>
          </a:prstGeom>
        </p:spPr>
        <p:txBody>
          <a:bodyPr lIns="0" tIns="0" rIns="0" bIns="0" rtlCol="0" anchor="t">
            <a:spAutoFit/>
          </a:bodyPr>
          <a:lstStyle/>
          <a:p>
            <a:pPr algn="ctr" defTabSz="609630">
              <a:lnSpc>
                <a:spcPts val="2451"/>
              </a:lnSpc>
            </a:pPr>
            <a:r>
              <a:rPr lang="en-US" sz="1751" b="1" dirty="0">
                <a:solidFill>
                  <a:srgbClr val="FFFFFF"/>
                </a:solidFill>
                <a:latin typeface="Open Sans Bold"/>
                <a:ea typeface="Open Sans Bold"/>
                <a:cs typeface="Open Sans Bold"/>
                <a:sym typeface="Open Sans Bold"/>
              </a:rPr>
              <a:t>DESIGN</a:t>
            </a:r>
          </a:p>
        </p:txBody>
      </p:sp>
      <p:sp>
        <p:nvSpPr>
          <p:cNvPr id="14" name="TextBox 14"/>
          <p:cNvSpPr txBox="1"/>
          <p:nvPr/>
        </p:nvSpPr>
        <p:spPr>
          <a:xfrm>
            <a:off x="4059456" y="5661556"/>
            <a:ext cx="2993730" cy="298415"/>
          </a:xfrm>
          <a:prstGeom prst="rect">
            <a:avLst/>
          </a:prstGeom>
        </p:spPr>
        <p:txBody>
          <a:bodyPr wrap="square" lIns="0" tIns="0" rIns="0" bIns="0" rtlCol="0" anchor="t">
            <a:spAutoFit/>
          </a:bodyPr>
          <a:lstStyle/>
          <a:p>
            <a:pPr algn="ctr" defTabSz="609630">
              <a:lnSpc>
                <a:spcPts val="2451"/>
              </a:lnSpc>
            </a:pPr>
            <a:r>
              <a:rPr lang="en-US" sz="1751" b="1" dirty="0">
                <a:solidFill>
                  <a:srgbClr val="FFFFFF"/>
                </a:solidFill>
                <a:latin typeface="Open Sans Bold"/>
                <a:ea typeface="Open Sans Bold"/>
                <a:cs typeface="Open Sans Bold"/>
                <a:sym typeface="Open Sans Bold"/>
              </a:rPr>
              <a:t>ECONOMIC VITALITY</a:t>
            </a:r>
          </a:p>
        </p:txBody>
      </p:sp>
      <p:sp>
        <p:nvSpPr>
          <p:cNvPr id="15" name="TextBox 15"/>
          <p:cNvSpPr txBox="1"/>
          <p:nvPr/>
        </p:nvSpPr>
        <p:spPr>
          <a:xfrm>
            <a:off x="7257715" y="5661556"/>
            <a:ext cx="2364878" cy="298415"/>
          </a:xfrm>
          <a:prstGeom prst="rect">
            <a:avLst/>
          </a:prstGeom>
        </p:spPr>
        <p:txBody>
          <a:bodyPr wrap="square" lIns="0" tIns="0" rIns="0" bIns="0" rtlCol="0" anchor="t">
            <a:spAutoFit/>
          </a:bodyPr>
          <a:lstStyle/>
          <a:p>
            <a:pPr algn="ctr" defTabSz="609630">
              <a:lnSpc>
                <a:spcPts val="2451"/>
              </a:lnSpc>
            </a:pPr>
            <a:r>
              <a:rPr lang="en-US" sz="1751" b="1" dirty="0">
                <a:solidFill>
                  <a:srgbClr val="FFFFFF"/>
                </a:solidFill>
                <a:latin typeface="Open Sans Bold"/>
                <a:ea typeface="Open Sans Bold"/>
                <a:cs typeface="Open Sans Bold"/>
                <a:sym typeface="Open Sans Bold"/>
              </a:rPr>
              <a:t>ORGANIZATION</a:t>
            </a:r>
          </a:p>
        </p:txBody>
      </p:sp>
      <p:sp>
        <p:nvSpPr>
          <p:cNvPr id="16" name="TextBox 16"/>
          <p:cNvSpPr txBox="1"/>
          <p:nvPr/>
        </p:nvSpPr>
        <p:spPr>
          <a:xfrm>
            <a:off x="10042441" y="5705766"/>
            <a:ext cx="1770796" cy="221407"/>
          </a:xfrm>
          <a:prstGeom prst="rect">
            <a:avLst/>
          </a:prstGeom>
        </p:spPr>
        <p:txBody>
          <a:bodyPr wrap="square" lIns="0" tIns="0" rIns="0" bIns="0" rtlCol="0" anchor="t">
            <a:spAutoFit/>
          </a:bodyPr>
          <a:lstStyle/>
          <a:p>
            <a:pPr algn="ctr" defTabSz="609630">
              <a:lnSpc>
                <a:spcPts val="1677"/>
              </a:lnSpc>
            </a:pPr>
            <a:r>
              <a:rPr lang="en-US" sz="1750" b="1" dirty="0">
                <a:solidFill>
                  <a:srgbClr val="FFFFFF"/>
                </a:solidFill>
                <a:latin typeface="Open Sans Bold"/>
                <a:ea typeface="Open Sans Bold"/>
                <a:cs typeface="Open Sans Bold"/>
                <a:sym typeface="Open Sans Bold"/>
              </a:rPr>
              <a:t>PROMOTION</a:t>
            </a:r>
          </a:p>
        </p:txBody>
      </p:sp>
      <p:sp>
        <p:nvSpPr>
          <p:cNvPr id="17" name="Freeform 17"/>
          <p:cNvSpPr/>
          <p:nvPr/>
        </p:nvSpPr>
        <p:spPr>
          <a:xfrm>
            <a:off x="378763" y="5053485"/>
            <a:ext cx="1224459" cy="1543076"/>
          </a:xfrm>
          <a:custGeom>
            <a:avLst/>
            <a:gdLst/>
            <a:ahLst/>
            <a:cxnLst/>
            <a:rect l="l" t="t" r="r" b="b"/>
            <a:pathLst>
              <a:path w="1836689" h="2314614">
                <a:moveTo>
                  <a:pt x="0" y="0"/>
                </a:moveTo>
                <a:lnTo>
                  <a:pt x="1836689" y="0"/>
                </a:lnTo>
                <a:lnTo>
                  <a:pt x="1836689" y="2314614"/>
                </a:lnTo>
                <a:lnTo>
                  <a:pt x="0" y="231461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8" name="Group 18"/>
          <p:cNvGrpSpPr/>
          <p:nvPr/>
        </p:nvGrpSpPr>
        <p:grpSpPr>
          <a:xfrm rot="-5400000">
            <a:off x="-957186" y="957186"/>
            <a:ext cx="3828745" cy="1914372"/>
            <a:chOff x="0" y="0"/>
            <a:chExt cx="7657489" cy="3828744"/>
          </a:xfrm>
        </p:grpSpPr>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B57BE-671B-0B4E-92AC-B57AD4419C6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233552" y="203353"/>
            <a:ext cx="8018272" cy="1071154"/>
          </a:xfrm>
        </p:spPr>
        <p:txBody>
          <a:bodyPr>
            <a:normAutofit/>
          </a:bodyPr>
          <a:lstStyle/>
          <a:p>
            <a:r>
              <a:rPr lang="en-US" sz="4800">
                <a:latin typeface="Gill Sans MT Condensed" panose="020B0506020104020203" pitchFamily="34" charset="0"/>
              </a:rPr>
              <a:t>Projects completed</a:t>
            </a:r>
            <a:endParaRPr lang="en-US" sz="4800" dirty="0">
              <a:latin typeface="Gill Sans MT Condensed" panose="020B0506020104020203" pitchFamily="34" charset="0"/>
            </a:endParaRPr>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66877" y="1073290"/>
            <a:ext cx="5605273" cy="5460860"/>
          </a:xfrm>
        </p:spPr>
        <p:txBody>
          <a:bodyPr>
            <a:normAutofit fontScale="92500" lnSpcReduction="20000"/>
          </a:bodyPr>
          <a:lstStyle/>
          <a:p>
            <a:pPr>
              <a:buFont typeface="Wingdings" panose="05000000000000000000" pitchFamily="2" charset="2"/>
              <a:buChar char="q"/>
            </a:pPr>
            <a:r>
              <a:rPr lang="en-US" dirty="0">
                <a:latin typeface="Century Gothic" panose="020B0502020202020204" pitchFamily="34" charset="0"/>
              </a:rPr>
              <a:t>Drafted position description, advertised and hired a DDA Director &amp; Main Street Program Manager</a:t>
            </a:r>
          </a:p>
          <a:p>
            <a:pPr>
              <a:buFont typeface="Wingdings" panose="05000000000000000000" pitchFamily="2" charset="2"/>
              <a:buChar char="q"/>
            </a:pPr>
            <a:r>
              <a:rPr lang="en-US" dirty="0">
                <a:latin typeface="Century Gothic" panose="020B0502020202020204" pitchFamily="34" charset="0"/>
              </a:rPr>
              <a:t>Completed MI Main Street Engaged Level Work Plan Steps</a:t>
            </a:r>
          </a:p>
          <a:p>
            <a:pPr lvl="2">
              <a:buFont typeface="Wingdings" panose="05000000000000000000" pitchFamily="2" charset="2"/>
              <a:buChar char="q"/>
            </a:pPr>
            <a:r>
              <a:rPr lang="en-US" dirty="0">
                <a:latin typeface="Century Gothic" panose="020B0502020202020204" pitchFamily="34" charset="0"/>
              </a:rPr>
              <a:t>Create Subcommittee(s) to Lead Main Street Efforts</a:t>
            </a:r>
          </a:p>
          <a:p>
            <a:pPr lvl="2">
              <a:buFont typeface="Wingdings" panose="05000000000000000000" pitchFamily="2" charset="2"/>
              <a:buChar char="q"/>
            </a:pPr>
            <a:r>
              <a:rPr lang="en-US" dirty="0">
                <a:latin typeface="Century Gothic" panose="020B0502020202020204" pitchFamily="34" charset="0"/>
              </a:rPr>
              <a:t>Determine Main Street Area Boundaries</a:t>
            </a:r>
          </a:p>
          <a:p>
            <a:pPr lvl="2">
              <a:buFont typeface="Wingdings" panose="05000000000000000000" pitchFamily="2" charset="2"/>
              <a:buChar char="q"/>
            </a:pPr>
            <a:r>
              <a:rPr lang="en-US" dirty="0">
                <a:latin typeface="Century Gothic" panose="020B0502020202020204" pitchFamily="34" charset="0"/>
              </a:rPr>
              <a:t>Complete Building and Business Inventory</a:t>
            </a:r>
          </a:p>
          <a:p>
            <a:pPr lvl="2">
              <a:buFont typeface="Wingdings" panose="05000000000000000000" pitchFamily="2" charset="2"/>
              <a:buChar char="q"/>
            </a:pPr>
            <a:r>
              <a:rPr lang="en-US" dirty="0">
                <a:latin typeface="Century Gothic" panose="020B0502020202020204" pitchFamily="34" charset="0"/>
              </a:rPr>
              <a:t>Create Map of Main Street Area Boundary</a:t>
            </a:r>
          </a:p>
          <a:p>
            <a:pPr lvl="2">
              <a:buFont typeface="Wingdings" panose="05000000000000000000" pitchFamily="2" charset="2"/>
              <a:buChar char="q"/>
            </a:pPr>
            <a:r>
              <a:rPr lang="nb-NO" dirty="0">
                <a:latin typeface="Century Gothic" panose="020B0502020202020204" pitchFamily="34" charset="0"/>
              </a:rPr>
              <a:t>Engage stakeholders through social media, establishment of a newsletter, and local media outlets</a:t>
            </a:r>
            <a:endParaRPr lang="en-US" dirty="0">
              <a:latin typeface="Century Gothic" panose="020B0502020202020204" pitchFamily="34" charset="0"/>
            </a:endParaRPr>
          </a:p>
          <a:p>
            <a:pPr>
              <a:buFont typeface="Wingdings" panose="05000000000000000000" pitchFamily="2" charset="2"/>
              <a:buChar char="q"/>
            </a:pPr>
            <a:r>
              <a:rPr lang="en-US" dirty="0">
                <a:latin typeface="Century Gothic" panose="020B0502020202020204" pitchFamily="34" charset="0"/>
              </a:rPr>
              <a:t>Facilitated meetings with developers to bring housing and businesses downtown</a:t>
            </a:r>
          </a:p>
          <a:p>
            <a:pPr>
              <a:buFont typeface="Wingdings" panose="05000000000000000000" pitchFamily="2" charset="2"/>
              <a:buChar char="q"/>
            </a:pPr>
            <a:r>
              <a:rPr lang="en-US" dirty="0">
                <a:latin typeface="Century Gothic" panose="020B0502020202020204" pitchFamily="34" charset="0"/>
              </a:rPr>
              <a:t>Downtown design guidelines drafted</a:t>
            </a:r>
          </a:p>
          <a:p>
            <a:pPr>
              <a:buFont typeface="Wingdings" panose="05000000000000000000" pitchFamily="2" charset="2"/>
              <a:buChar char="q"/>
            </a:pPr>
            <a:r>
              <a:rPr lang="en-US" dirty="0">
                <a:latin typeface="Century Gothic" panose="020B0502020202020204" pitchFamily="34" charset="0"/>
              </a:rPr>
              <a:t>Flowers</a:t>
            </a:r>
          </a:p>
          <a:p>
            <a:pPr>
              <a:buFont typeface="Wingdings" panose="05000000000000000000" pitchFamily="2" charset="2"/>
              <a:buChar char="q"/>
            </a:pPr>
            <a:endParaRPr lang="en-US" dirty="0">
              <a:latin typeface="Century Gothic" panose="020B0502020202020204" pitchFamily="34" charset="0"/>
            </a:endParaRP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123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1024128" y="1126018"/>
            <a:ext cx="8018272" cy="1159982"/>
          </a:xfrm>
        </p:spPr>
        <p:txBody>
          <a:bodyPr>
            <a:normAutofit/>
          </a:bodyPr>
          <a:lstStyle/>
          <a:p>
            <a:r>
              <a:rPr lang="en-US" sz="4800" kern="1200" cap="all" dirty="0">
                <a:ln w="3175" cmpd="sng">
                  <a:noFill/>
                </a:ln>
                <a:effectLst/>
                <a:latin typeface="Gill Sans MT Condensed" panose="020B0506020104020203" pitchFamily="34" charset="0"/>
              </a:rPr>
              <a:t>Project updates</a:t>
            </a:r>
            <a:endParaRPr lang="en-US" sz="4800" dirty="0">
              <a:latin typeface="Gill Sans MT Condensed" panose="020B0506020104020203" pitchFamily="34" charset="0"/>
            </a:endParaRPr>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024128" y="2286000"/>
            <a:ext cx="8018271" cy="4023360"/>
          </a:xfrm>
        </p:spPr>
        <p:txBody>
          <a:bodyPr>
            <a:normAutofit/>
          </a:bodyPr>
          <a:lstStyle/>
          <a:p>
            <a:pPr>
              <a:buFont typeface="Wingdings" panose="05000000000000000000" pitchFamily="2" charset="2"/>
              <a:buChar char="q"/>
            </a:pPr>
            <a:r>
              <a:rPr lang="en-US" kern="1200" dirty="0">
                <a:latin typeface="Century Gothic" panose="020B0502020202020204" pitchFamily="34" charset="0"/>
              </a:rPr>
              <a:t>Awarded $750,000 state grant for improvements to the market.  Improvements to </a:t>
            </a:r>
            <a:r>
              <a:rPr lang="en-US" dirty="0">
                <a:latin typeface="Century Gothic" panose="020B0502020202020204" pitchFamily="34" charset="0"/>
              </a:rPr>
              <a:t>the Market are nearly complete.  Overhead doors have been installed.  The restrooms remain under construction.   </a:t>
            </a:r>
          </a:p>
          <a:p>
            <a:pPr>
              <a:buFont typeface="Wingdings" panose="05000000000000000000" pitchFamily="2" charset="2"/>
              <a:buChar char="q"/>
            </a:pPr>
            <a:r>
              <a:rPr lang="en-US" dirty="0">
                <a:latin typeface="Century Gothic" panose="020B0502020202020204" pitchFamily="34" charset="0"/>
              </a:rPr>
              <a:t>Awarded $200,000 Michigan Shared Streets and Spaces Grant for wayfinding signage, tables &amp; chairs at the Market and pavilion at White Pine Trailhead &amp; Haynes St Micro Park.</a:t>
            </a:r>
          </a:p>
          <a:p>
            <a:pPr>
              <a:buFont typeface="Wingdings" panose="05000000000000000000" pitchFamily="2" charset="2"/>
              <a:buChar char="q"/>
            </a:pPr>
            <a:r>
              <a:rPr lang="en-US" dirty="0">
                <a:latin typeface="Century Gothic" panose="020B0502020202020204" pitchFamily="34" charset="0"/>
              </a:rPr>
              <a:t>Applied for $50,000 T-Mobile Hometown Grant for public art.  Grant was not awarded.</a:t>
            </a:r>
          </a:p>
          <a:p>
            <a:pPr>
              <a:buFont typeface="Wingdings" panose="05000000000000000000" pitchFamily="2" charset="2"/>
              <a:buChar char="q"/>
            </a:pPr>
            <a:endParaRPr lang="en-US" dirty="0">
              <a:latin typeface="Century Gothic" panose="020B0502020202020204" pitchFamily="34" charset="0"/>
            </a:endParaRP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6190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862681" y="5106900"/>
            <a:ext cx="9720072" cy="1499616"/>
          </a:xfrm>
        </p:spPr>
        <p:txBody>
          <a:bodyPr vert="horz" lIns="91440" tIns="45720" rIns="91440" bIns="45720" rtlCol="0" anchor="ctr">
            <a:normAutofit/>
          </a:bodyPr>
          <a:lstStyle/>
          <a:p>
            <a:pPr>
              <a:lnSpc>
                <a:spcPct val="80000"/>
              </a:lnSpc>
            </a:pPr>
            <a:r>
              <a:rPr lang="en-US" sz="4800" kern="1200" cap="all" spc="100" baseline="0" dirty="0">
                <a:ln w="3175" cmpd="sng">
                  <a:noFill/>
                </a:ln>
                <a:solidFill>
                  <a:schemeClr val="tx1">
                    <a:lumMod val="95000"/>
                    <a:lumOff val="5000"/>
                  </a:schemeClr>
                </a:solidFill>
                <a:effectLst/>
                <a:latin typeface="Gill Sans MT Condensed" panose="020B0506020104020203" pitchFamily="34" charset="0"/>
              </a:rPr>
              <a:t>In progress</a:t>
            </a:r>
          </a:p>
        </p:txBody>
      </p:sp>
      <p:sp>
        <p:nvSpPr>
          <p:cNvPr id="2" name="Text Placeholder 1">
            <a:extLst>
              <a:ext uri="{FF2B5EF4-FFF2-40B4-BE49-F238E27FC236}">
                <a16:creationId xmlns:a16="http://schemas.microsoft.com/office/drawing/2014/main" id="{5FC63C25-FE2A-0C11-2CEA-A80AA78FC365}"/>
              </a:ext>
            </a:extLst>
          </p:cNvPr>
          <p:cNvSpPr>
            <a:spLocks/>
          </p:cNvSpPr>
          <p:nvPr/>
        </p:nvSpPr>
        <p:spPr>
          <a:xfrm>
            <a:off x="1023938" y="1545821"/>
            <a:ext cx="2845472" cy="3040903"/>
          </a:xfrm>
          <a:prstGeom prst="rect">
            <a:avLst/>
          </a:prstGeom>
        </p:spPr>
        <p:txBody>
          <a:bodyPr/>
          <a:lstStyle/>
          <a:p>
            <a:pPr marL="243288" indent="-243288" defTabSz="389260">
              <a:spcAft>
                <a:spcPts val="594"/>
              </a:spcAft>
              <a:buFont typeface="Arial" panose="020B0604020202020204" pitchFamily="34" charset="0"/>
              <a:buChar char="•"/>
            </a:pPr>
            <a:endParaRPr lang="en-US" sz="1533" kern="1200" dirty="0">
              <a:solidFill>
                <a:schemeClr val="tx1"/>
              </a:solidFill>
              <a:latin typeface="+mn-lt"/>
              <a:ea typeface="+mn-ea"/>
              <a:cs typeface="+mn-cs"/>
            </a:endParaRPr>
          </a:p>
          <a:p>
            <a:pPr defTabSz="389260">
              <a:spcAft>
                <a:spcPts val="594"/>
              </a:spcAft>
            </a:pPr>
            <a:endParaRPr lang="en-US" sz="1782" kern="1200" dirty="0">
              <a:solidFill>
                <a:schemeClr val="tx1"/>
              </a:solidFill>
              <a:latin typeface="+mn-lt"/>
              <a:ea typeface="+mn-ea"/>
              <a:cs typeface="+mn-cs"/>
            </a:endParaRPr>
          </a:p>
        </p:txBody>
      </p:sp>
      <p:pic>
        <p:nvPicPr>
          <p:cNvPr id="72" name="Picture Placeholder 71" descr="abacus icon">
            <a:extLst>
              <a:ext uri="{FF2B5EF4-FFF2-40B4-BE49-F238E27FC236}">
                <a16:creationId xmlns:a16="http://schemas.microsoft.com/office/drawing/2014/main" id="{FD5AE93E-9743-FD3B-C935-638BF9D159CC}"/>
              </a:ext>
            </a:extLst>
          </p:cNvPr>
          <p:cNvPicPr>
            <a:picLocks noChangeAspect="1"/>
          </p:cNvPicPr>
          <p:nvPr/>
        </p:nvPicPr>
        <p:blipFill rotWithShape="1">
          <a:blip r:embed="rId3"/>
          <a:srcRect/>
          <a:stretch/>
        </p:blipFill>
        <p:spPr>
          <a:xfrm>
            <a:off x="1048928" y="1015355"/>
            <a:ext cx="797357" cy="797357"/>
          </a:xfrm>
          <a:prstGeom prst="ellipse">
            <a:avLst/>
          </a:prstGeom>
        </p:spPr>
      </p:pic>
      <p:sp>
        <p:nvSpPr>
          <p:cNvPr id="3" name="Text Placeholder 2">
            <a:extLst>
              <a:ext uri="{FF2B5EF4-FFF2-40B4-BE49-F238E27FC236}">
                <a16:creationId xmlns:a16="http://schemas.microsoft.com/office/drawing/2014/main" id="{A8753AB0-02A6-E89E-7E23-593DBF52F4E8}"/>
              </a:ext>
            </a:extLst>
          </p:cNvPr>
          <p:cNvSpPr>
            <a:spLocks/>
          </p:cNvSpPr>
          <p:nvPr/>
        </p:nvSpPr>
        <p:spPr>
          <a:xfrm>
            <a:off x="3113241" y="1494995"/>
            <a:ext cx="2845472" cy="3040903"/>
          </a:xfrm>
          <a:prstGeom prst="rect">
            <a:avLst/>
          </a:prstGeom>
        </p:spPr>
        <p:txBody>
          <a:bodyPr/>
          <a:lstStyle/>
          <a:p>
            <a:pPr marL="243288" indent="-243288" defTabSz="389260">
              <a:spcAft>
                <a:spcPts val="594"/>
              </a:spcAft>
              <a:buFont typeface="Arial" panose="020B0604020202020204" pitchFamily="34" charset="0"/>
              <a:buChar char="•"/>
            </a:pPr>
            <a:endParaRPr lang="en-US" sz="1533" kern="1200" dirty="0">
              <a:solidFill>
                <a:schemeClr val="tx1"/>
              </a:solidFill>
              <a:latin typeface="+mn-lt"/>
              <a:ea typeface="+mn-ea"/>
              <a:cs typeface="+mn-cs"/>
            </a:endParaRPr>
          </a:p>
          <a:p>
            <a:pPr marL="243288" indent="-243288" defTabSz="389260">
              <a:spcAft>
                <a:spcPts val="594"/>
              </a:spcAft>
              <a:buFont typeface="Arial" panose="020B0604020202020204" pitchFamily="34" charset="0"/>
              <a:buChar char="•"/>
            </a:pPr>
            <a:endParaRPr lang="en-US" sz="1533" kern="1200" dirty="0">
              <a:solidFill>
                <a:schemeClr val="tx1"/>
              </a:solidFill>
              <a:latin typeface="+mn-lt"/>
              <a:ea typeface="+mn-ea"/>
              <a:cs typeface="+mn-cs"/>
            </a:endParaRPr>
          </a:p>
          <a:p>
            <a:pPr marL="243288" indent="-243288" defTabSz="389260">
              <a:spcAft>
                <a:spcPts val="594"/>
              </a:spcAft>
              <a:buFont typeface="Arial" panose="020B0604020202020204" pitchFamily="34" charset="0"/>
              <a:buChar char="•"/>
            </a:pPr>
            <a:r>
              <a:rPr lang="en-US" sz="1782" kern="1200" dirty="0">
                <a:solidFill>
                  <a:schemeClr val="tx1"/>
                </a:solidFill>
                <a:latin typeface="Century Gothic" panose="020B0502020202020204" pitchFamily="34" charset="0"/>
                <a:ea typeface="+mn-ea"/>
                <a:cs typeface="+mn-cs"/>
              </a:rPr>
              <a:t>Safety audit was conducted by MDOT for Mitchell Street through downtown. Working on Streetscape design and researching grant funding.</a:t>
            </a:r>
            <a:endParaRPr lang="en-US" dirty="0">
              <a:solidFill>
                <a:schemeClr val="tx1"/>
              </a:solidFill>
              <a:latin typeface="Century Gothic" panose="020B0502020202020204" pitchFamily="34" charset="0"/>
            </a:endParaRPr>
          </a:p>
        </p:txBody>
      </p:sp>
      <p:pic>
        <p:nvPicPr>
          <p:cNvPr id="20" name="Picture 19">
            <a:extLst>
              <a:ext uri="{FF2B5EF4-FFF2-40B4-BE49-F238E27FC236}">
                <a16:creationId xmlns:a16="http://schemas.microsoft.com/office/drawing/2014/main" id="{74A8411D-0D74-DACD-37F4-C37F3095ACB7}"/>
              </a:ext>
            </a:extLst>
          </p:cNvPr>
          <p:cNvPicPr>
            <a:picLocks noChangeAspect="1"/>
          </p:cNvPicPr>
          <p:nvPr/>
        </p:nvPicPr>
        <p:blipFill>
          <a:blip r:embed="rId4"/>
          <a:stretch>
            <a:fillRect/>
          </a:stretch>
        </p:blipFill>
        <p:spPr>
          <a:xfrm>
            <a:off x="3905942" y="1045456"/>
            <a:ext cx="797427" cy="797426"/>
          </a:xfrm>
          <a:prstGeom prst="rect">
            <a:avLst/>
          </a:prstGeom>
        </p:spPr>
      </p:pic>
      <p:pic>
        <p:nvPicPr>
          <p:cNvPr id="6" name="Picture 5">
            <a:extLst>
              <a:ext uri="{FF2B5EF4-FFF2-40B4-BE49-F238E27FC236}">
                <a16:creationId xmlns:a16="http://schemas.microsoft.com/office/drawing/2014/main" id="{99C3B5C2-A794-373A-603B-861EB2C0F589}"/>
              </a:ext>
            </a:extLst>
          </p:cNvPr>
          <p:cNvPicPr>
            <a:picLocks noChangeAspect="1"/>
          </p:cNvPicPr>
          <p:nvPr/>
        </p:nvPicPr>
        <p:blipFill>
          <a:blip r:embed="rId4"/>
          <a:stretch>
            <a:fillRect/>
          </a:stretch>
        </p:blipFill>
        <p:spPr>
          <a:xfrm>
            <a:off x="9672943" y="1020163"/>
            <a:ext cx="797427" cy="797426"/>
          </a:xfrm>
          <a:prstGeom prst="rect">
            <a:avLst/>
          </a:prstGeom>
        </p:spPr>
      </p:pic>
      <p:sp>
        <p:nvSpPr>
          <p:cNvPr id="7" name="Text Placeholder 2">
            <a:extLst>
              <a:ext uri="{FF2B5EF4-FFF2-40B4-BE49-F238E27FC236}">
                <a16:creationId xmlns:a16="http://schemas.microsoft.com/office/drawing/2014/main" id="{742F4DDE-C010-5B8F-FCBB-676D833EC1EA}"/>
              </a:ext>
            </a:extLst>
          </p:cNvPr>
          <p:cNvSpPr>
            <a:spLocks/>
          </p:cNvSpPr>
          <p:nvPr/>
        </p:nvSpPr>
        <p:spPr>
          <a:xfrm>
            <a:off x="8757836" y="1401388"/>
            <a:ext cx="2845472" cy="3040903"/>
          </a:xfrm>
          <a:prstGeom prst="rect">
            <a:avLst/>
          </a:prstGeom>
        </p:spPr>
        <p:txBody>
          <a:bodyPr/>
          <a:lstStyle/>
          <a:p>
            <a:pPr marL="243288" indent="-243288" defTabSz="389260">
              <a:spcAft>
                <a:spcPts val="594"/>
              </a:spcAft>
              <a:buFont typeface="Arial" panose="020B0604020202020204" pitchFamily="34" charset="0"/>
              <a:buChar char="•"/>
            </a:pPr>
            <a:endParaRPr lang="en-US" sz="1533" kern="1200" dirty="0">
              <a:solidFill>
                <a:schemeClr val="tx1"/>
              </a:solidFill>
              <a:latin typeface="+mn-lt"/>
              <a:ea typeface="+mn-ea"/>
              <a:cs typeface="+mn-cs"/>
            </a:endParaRPr>
          </a:p>
          <a:p>
            <a:pPr marL="243288" indent="-243288" defTabSz="389260">
              <a:spcAft>
                <a:spcPts val="594"/>
              </a:spcAft>
              <a:buFont typeface="Arial" panose="020B0604020202020204" pitchFamily="34" charset="0"/>
              <a:buChar char="•"/>
            </a:pPr>
            <a:endParaRPr lang="en-US" sz="1533" kern="1200" dirty="0">
              <a:solidFill>
                <a:schemeClr val="tx1"/>
              </a:solidFill>
              <a:latin typeface="+mn-lt"/>
              <a:ea typeface="+mn-ea"/>
              <a:cs typeface="+mn-cs"/>
            </a:endParaRPr>
          </a:p>
          <a:p>
            <a:pPr marL="285750" indent="-285750" defTabSz="389260">
              <a:spcAft>
                <a:spcPts val="594"/>
              </a:spcAft>
              <a:buFont typeface="Arial" panose="020B0604020202020204" pitchFamily="34" charset="0"/>
              <a:buChar char="•"/>
            </a:pPr>
            <a:r>
              <a:rPr lang="en-US" sz="1782" dirty="0">
                <a:latin typeface="Century Gothic" panose="020B0502020202020204" pitchFamily="34" charset="0"/>
              </a:rPr>
              <a:t>P</a:t>
            </a:r>
            <a:r>
              <a:rPr lang="en-US" sz="1782" dirty="0">
                <a:solidFill>
                  <a:schemeClr val="tx1"/>
                </a:solidFill>
                <a:latin typeface="Century Gothic" panose="020B0502020202020204" pitchFamily="34" charset="0"/>
              </a:rPr>
              <a:t>ubl</a:t>
            </a:r>
            <a:r>
              <a:rPr lang="en-US" sz="1782" dirty="0">
                <a:latin typeface="Century Gothic" panose="020B0502020202020204" pitchFamily="34" charset="0"/>
              </a:rPr>
              <a:t>ic boat dock inspected and  design underway.  Expecting an update at the end of this month.  Applying for grant in early 2026.</a:t>
            </a:r>
            <a:endParaRPr lang="en-US" dirty="0">
              <a:solidFill>
                <a:schemeClr val="tx1"/>
              </a:solidFill>
              <a:latin typeface="Century Gothic" panose="020B0502020202020204" pitchFamily="34" charset="0"/>
            </a:endParaRPr>
          </a:p>
        </p:txBody>
      </p:sp>
      <p:sp>
        <p:nvSpPr>
          <p:cNvPr id="8" name="TextBox 7">
            <a:extLst>
              <a:ext uri="{FF2B5EF4-FFF2-40B4-BE49-F238E27FC236}">
                <a16:creationId xmlns:a16="http://schemas.microsoft.com/office/drawing/2014/main" id="{E8FF3212-88CE-0B11-90E2-048F10169BA7}"/>
              </a:ext>
            </a:extLst>
          </p:cNvPr>
          <p:cNvSpPr txBox="1"/>
          <p:nvPr/>
        </p:nvSpPr>
        <p:spPr>
          <a:xfrm>
            <a:off x="126040" y="2138284"/>
            <a:ext cx="2643520" cy="1188018"/>
          </a:xfrm>
          <a:prstGeom prst="rect">
            <a:avLst/>
          </a:prstGeom>
          <a:noFill/>
        </p:spPr>
        <p:txBody>
          <a:bodyPr wrap="square" rtlCol="0">
            <a:spAutoFit/>
          </a:bodyPr>
          <a:lstStyle/>
          <a:p>
            <a:pPr marL="285750" indent="-285750">
              <a:buFont typeface="Arial" panose="020B0604020202020204" pitchFamily="34" charset="0"/>
              <a:buChar char="•"/>
            </a:pPr>
            <a:r>
              <a:rPr lang="en-US" sz="1780" dirty="0">
                <a:latin typeface="Century Gothic" panose="020B0502020202020204" pitchFamily="34" charset="0"/>
              </a:rPr>
              <a:t>Phase 2 of Cadillac Lofts construction began in spring of 2025.</a:t>
            </a:r>
          </a:p>
        </p:txBody>
      </p:sp>
      <p:sp>
        <p:nvSpPr>
          <p:cNvPr id="9" name="TextBox 8">
            <a:extLst>
              <a:ext uri="{FF2B5EF4-FFF2-40B4-BE49-F238E27FC236}">
                <a16:creationId xmlns:a16="http://schemas.microsoft.com/office/drawing/2014/main" id="{086B717E-5A9B-8509-FB36-7CBB94D09B12}"/>
              </a:ext>
            </a:extLst>
          </p:cNvPr>
          <p:cNvSpPr txBox="1"/>
          <p:nvPr/>
        </p:nvSpPr>
        <p:spPr>
          <a:xfrm>
            <a:off x="5958713" y="2074708"/>
            <a:ext cx="2845472" cy="1461939"/>
          </a:xfrm>
          <a:prstGeom prst="rect">
            <a:avLst/>
          </a:prstGeom>
          <a:noFill/>
        </p:spPr>
        <p:txBody>
          <a:bodyPr wrap="square" rtlCol="0">
            <a:spAutoFit/>
          </a:bodyPr>
          <a:lstStyle/>
          <a:p>
            <a:pPr marL="285750" indent="-285750">
              <a:buFont typeface="Arial" panose="020B0604020202020204" pitchFamily="34" charset="0"/>
              <a:buChar char="•"/>
            </a:pPr>
            <a:r>
              <a:rPr lang="en-US" sz="1780" dirty="0">
                <a:latin typeface="Century Gothic" panose="020B0502020202020204" pitchFamily="34" charset="0"/>
              </a:rPr>
              <a:t>Lake Street Apartment project (48 units) approved. Construction set to begin in Fall 2025.</a:t>
            </a:r>
          </a:p>
        </p:txBody>
      </p:sp>
      <p:pic>
        <p:nvPicPr>
          <p:cNvPr id="10" name="Picture 9">
            <a:extLst>
              <a:ext uri="{FF2B5EF4-FFF2-40B4-BE49-F238E27FC236}">
                <a16:creationId xmlns:a16="http://schemas.microsoft.com/office/drawing/2014/main" id="{7C428FDA-1661-1A58-5062-BD319DD92754}"/>
              </a:ext>
            </a:extLst>
          </p:cNvPr>
          <p:cNvPicPr>
            <a:picLocks noChangeAspect="1"/>
          </p:cNvPicPr>
          <p:nvPr/>
        </p:nvPicPr>
        <p:blipFill>
          <a:blip r:embed="rId5"/>
          <a:stretch>
            <a:fillRect/>
          </a:stretch>
        </p:blipFill>
        <p:spPr>
          <a:xfrm>
            <a:off x="6872602" y="1020163"/>
            <a:ext cx="798645" cy="792549"/>
          </a:xfrm>
          <a:prstGeom prst="rect">
            <a:avLst/>
          </a:prstGeom>
        </p:spPr>
      </p:pic>
    </p:spTree>
    <p:extLst>
      <p:ext uri="{BB962C8B-B14F-4D97-AF65-F5344CB8AC3E}">
        <p14:creationId xmlns:p14="http://schemas.microsoft.com/office/powerpoint/2010/main" val="2764813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E1990A-A943-6345-603A-3C2DE21F89D0}"/>
              </a:ext>
            </a:extLst>
          </p:cNvPr>
          <p:cNvPicPr>
            <a:picLocks noChangeAspect="1"/>
          </p:cNvPicPr>
          <p:nvPr/>
        </p:nvPicPr>
        <p:blipFill>
          <a:blip r:embed="rId2"/>
          <a:stretch>
            <a:fillRect/>
          </a:stretch>
        </p:blipFill>
        <p:spPr>
          <a:xfrm>
            <a:off x="0" y="-76200"/>
            <a:ext cx="12192000" cy="6858000"/>
          </a:xfrm>
          <a:prstGeom prst="rect">
            <a:avLst/>
          </a:prstGeom>
        </p:spPr>
      </p:pic>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138303" y="152835"/>
            <a:ext cx="8018272" cy="1021515"/>
          </a:xfrm>
        </p:spPr>
        <p:txBody>
          <a:bodyPr>
            <a:normAutofit fontScale="90000"/>
          </a:bodyPr>
          <a:lstStyle/>
          <a:p>
            <a:r>
              <a:rPr lang="en-US" sz="4800" dirty="0">
                <a:latin typeface="Gill Sans MT Condensed" panose="020B0506020104020203" pitchFamily="34" charset="0"/>
              </a:rPr>
              <a:t>Future Projects</a:t>
            </a:r>
            <a:br>
              <a:rPr lang="en-US" dirty="0"/>
            </a:br>
            <a:r>
              <a:rPr lang="en-US" dirty="0"/>
              <a:t> </a:t>
            </a:r>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38304" y="1315753"/>
            <a:ext cx="6729221" cy="4091289"/>
          </a:xfrm>
        </p:spPr>
        <p:txBody>
          <a:bodyPr>
            <a:normAutofit fontScale="92500" lnSpcReduction="20000"/>
          </a:bodyPr>
          <a:lstStyle/>
          <a:p>
            <a:pPr>
              <a:buFont typeface="Wingdings" panose="05000000000000000000" pitchFamily="2" charset="2"/>
              <a:buChar char="q"/>
            </a:pPr>
            <a:r>
              <a:rPr lang="en-US" dirty="0">
                <a:latin typeface="Century Gothic" panose="020B0502020202020204" pitchFamily="34" charset="0"/>
              </a:rPr>
              <a:t>Improve safety on Mitchell Street </a:t>
            </a:r>
          </a:p>
          <a:p>
            <a:pPr>
              <a:buFont typeface="Wingdings" panose="05000000000000000000" pitchFamily="2" charset="2"/>
              <a:buChar char="q"/>
            </a:pPr>
            <a:r>
              <a:rPr lang="en-US" dirty="0">
                <a:latin typeface="Century Gothic" panose="020B0502020202020204" pitchFamily="34" charset="0"/>
              </a:rPr>
              <a:t>Establish Downtown Cadillac website</a:t>
            </a:r>
          </a:p>
          <a:p>
            <a:pPr>
              <a:buFont typeface="Wingdings" panose="05000000000000000000" pitchFamily="2" charset="2"/>
              <a:buChar char="q"/>
            </a:pPr>
            <a:r>
              <a:rPr lang="en-US" dirty="0">
                <a:latin typeface="Century Gothic" panose="020B0502020202020204" pitchFamily="34" charset="0"/>
              </a:rPr>
              <a:t>Pursue public art projects - Murals </a:t>
            </a:r>
          </a:p>
          <a:p>
            <a:pPr>
              <a:buFont typeface="Wingdings" panose="05000000000000000000" pitchFamily="2" charset="2"/>
              <a:buChar char="q"/>
            </a:pPr>
            <a:r>
              <a:rPr lang="en-US" dirty="0">
                <a:latin typeface="Century Gothic" panose="020B0502020202020204" pitchFamily="34" charset="0"/>
              </a:rPr>
              <a:t>Beautification projects </a:t>
            </a:r>
          </a:p>
          <a:p>
            <a:pPr>
              <a:buFont typeface="Wingdings" panose="05000000000000000000" pitchFamily="2" charset="2"/>
              <a:buChar char="q"/>
            </a:pPr>
            <a:r>
              <a:rPr lang="en-US" dirty="0">
                <a:latin typeface="Century Gothic" panose="020B0502020202020204" pitchFamily="34" charset="0"/>
              </a:rPr>
              <a:t>Establish annual events calendar and plan community, special and retail events</a:t>
            </a:r>
          </a:p>
          <a:p>
            <a:pPr>
              <a:buFont typeface="Wingdings" panose="05000000000000000000" pitchFamily="2" charset="2"/>
              <a:buChar char="q"/>
            </a:pPr>
            <a:r>
              <a:rPr lang="en-US" dirty="0">
                <a:latin typeface="Century Gothic" panose="020B0502020202020204" pitchFamily="34" charset="0"/>
              </a:rPr>
              <a:t>Update Goals in Tax Increment Financing and Development Plan</a:t>
            </a:r>
          </a:p>
          <a:p>
            <a:pPr>
              <a:buFont typeface="Wingdings" panose="05000000000000000000" pitchFamily="2" charset="2"/>
              <a:buChar char="q"/>
            </a:pPr>
            <a:r>
              <a:rPr lang="en-US" dirty="0">
                <a:latin typeface="Century Gothic" panose="020B0502020202020204" pitchFamily="34" charset="0"/>
              </a:rPr>
              <a:t>Walkway behind the Pavilion</a:t>
            </a:r>
          </a:p>
          <a:p>
            <a:pPr>
              <a:buFont typeface="Wingdings" panose="05000000000000000000" pitchFamily="2" charset="2"/>
              <a:buChar char="q"/>
            </a:pPr>
            <a:r>
              <a:rPr lang="en-US" dirty="0">
                <a:latin typeface="Century Gothic" panose="020B0502020202020204" pitchFamily="34" charset="0"/>
              </a:rPr>
              <a:t>Update or new construction to Downtown Dock(s)</a:t>
            </a:r>
          </a:p>
        </p:txBody>
      </p:sp>
    </p:spTree>
    <p:extLst>
      <p:ext uri="{BB962C8B-B14F-4D97-AF65-F5344CB8AC3E}">
        <p14:creationId xmlns:p14="http://schemas.microsoft.com/office/powerpoint/2010/main" val="210704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1024128" y="1174350"/>
            <a:ext cx="8018272" cy="1178269"/>
          </a:xfrm>
        </p:spPr>
        <p:txBody>
          <a:bodyPr>
            <a:normAutofit fontScale="90000"/>
          </a:bodyPr>
          <a:lstStyle/>
          <a:p>
            <a:r>
              <a:rPr lang="en-US" sz="4800" dirty="0">
                <a:latin typeface="Gill Sans MT Condensed" panose="020B0506020104020203" pitchFamily="34" charset="0"/>
              </a:rPr>
              <a:t>Staff training and updates</a:t>
            </a:r>
            <a:br>
              <a:rPr lang="en-US" dirty="0"/>
            </a:br>
            <a:r>
              <a:rPr lang="en-US" dirty="0"/>
              <a:t> </a:t>
            </a:r>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024128" y="1763485"/>
            <a:ext cx="8018271" cy="4660777"/>
          </a:xfrm>
        </p:spPr>
        <p:txBody>
          <a:bodyPr>
            <a:normAutofit/>
          </a:bodyPr>
          <a:lstStyle/>
          <a:p>
            <a:pPr>
              <a:buFont typeface="Wingdings" panose="05000000000000000000" pitchFamily="2" charset="2"/>
              <a:buChar char="q"/>
            </a:pPr>
            <a:endParaRPr lang="en-US" dirty="0">
              <a:latin typeface="Century Gothic" panose="020B0502020202020204" pitchFamily="34" charset="0"/>
            </a:endParaRPr>
          </a:p>
          <a:p>
            <a:pPr>
              <a:buFont typeface="Wingdings" panose="05000000000000000000" pitchFamily="2" charset="2"/>
              <a:buChar char="q"/>
            </a:pPr>
            <a:r>
              <a:rPr lang="en-US" dirty="0">
                <a:latin typeface="Century Gothic" panose="020B0502020202020204" pitchFamily="34" charset="0"/>
              </a:rPr>
              <a:t>Michigan Main Street workshop September 29, 2025.  One of two workshops held annually.  Available for Engaged Level Communities. </a:t>
            </a:r>
          </a:p>
          <a:p>
            <a:pPr>
              <a:buFont typeface="Wingdings" panose="05000000000000000000" pitchFamily="2" charset="2"/>
              <a:buChar char="q"/>
            </a:pPr>
            <a:r>
              <a:rPr lang="en-US" dirty="0">
                <a:latin typeface="Century Gothic" panose="020B0502020202020204" pitchFamily="34" charset="0"/>
              </a:rPr>
              <a:t>Current Staff positions:</a:t>
            </a:r>
          </a:p>
          <a:p>
            <a:pPr lvl="1">
              <a:buFont typeface="Wingdings" panose="05000000000000000000" pitchFamily="2" charset="2"/>
              <a:buChar char="q"/>
            </a:pPr>
            <a:r>
              <a:rPr lang="en-US" dirty="0">
                <a:latin typeface="Century Gothic" panose="020B0502020202020204" pitchFamily="34" charset="0"/>
              </a:rPr>
              <a:t>DDA Director / Main Street Manager Travis Owens</a:t>
            </a:r>
          </a:p>
          <a:p>
            <a:pPr lvl="1">
              <a:buFont typeface="Wingdings" panose="05000000000000000000" pitchFamily="2" charset="2"/>
              <a:buChar char="q"/>
            </a:pPr>
            <a:r>
              <a:rPr lang="en-US" dirty="0">
                <a:latin typeface="Century Gothic" panose="020B0502020202020204" pitchFamily="34" charset="0"/>
              </a:rPr>
              <a:t>Community Development Director Theresa Waldo</a:t>
            </a:r>
          </a:p>
          <a:p>
            <a:pPr lvl="1">
              <a:buFont typeface="Wingdings" panose="05000000000000000000" pitchFamily="2" charset="2"/>
              <a:buChar char="q"/>
            </a:pPr>
            <a:r>
              <a:rPr lang="en-US" dirty="0">
                <a:latin typeface="Century Gothic" panose="020B0502020202020204" pitchFamily="34" charset="0"/>
              </a:rPr>
              <a:t>Community Development Coordinator Danielle Timmer</a:t>
            </a:r>
          </a:p>
          <a:p>
            <a:pPr lvl="1">
              <a:buFont typeface="Wingdings" panose="05000000000000000000" pitchFamily="2" charset="2"/>
              <a:buChar char="q"/>
            </a:pPr>
            <a:r>
              <a:rPr lang="en-US" dirty="0">
                <a:latin typeface="Century Gothic" panose="020B0502020202020204" pitchFamily="34" charset="0"/>
              </a:rPr>
              <a:t>Community Development Specialist Abigail Pluger</a:t>
            </a:r>
          </a:p>
          <a:p>
            <a:pPr marL="128016" lvl="1" indent="0">
              <a:buNone/>
            </a:pPr>
            <a:endParaRPr lang="en-US" dirty="0">
              <a:latin typeface="Century Gothic" panose="020B0502020202020204" pitchFamily="34" charset="0"/>
            </a:endParaRPr>
          </a:p>
          <a:p>
            <a:endParaRPr lang="en-US" dirty="0"/>
          </a:p>
        </p:txBody>
      </p:sp>
    </p:spTree>
    <p:extLst>
      <p:ext uri="{BB962C8B-B14F-4D97-AF65-F5344CB8AC3E}">
        <p14:creationId xmlns:p14="http://schemas.microsoft.com/office/powerpoint/2010/main" val="3864729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4421208" y="293912"/>
            <a:ext cx="6159273" cy="4495801"/>
          </a:xfrm>
        </p:spPr>
        <p:txBody>
          <a:bodyPr anchor="ctr">
            <a:normAutofit/>
          </a:bodyPr>
          <a:lstStyle/>
          <a:p>
            <a:r>
              <a:rPr lang="en-US" dirty="0">
                <a:latin typeface="Gill Sans MT Condensed" panose="020B0506020104020203" pitchFamily="34" charset="0"/>
              </a:rPr>
              <a:t>THANK YOU</a:t>
            </a:r>
          </a:p>
        </p:txBody>
      </p:sp>
    </p:spTree>
    <p:extLst>
      <p:ext uri="{BB962C8B-B14F-4D97-AF65-F5344CB8AC3E}">
        <p14:creationId xmlns:p14="http://schemas.microsoft.com/office/powerpoint/2010/main" val="10039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8" name="Straight Connector 3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2" name="Rectangle 41">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Rectangle 45">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2" y="82281"/>
            <a:ext cx="3295043" cy="1035221"/>
          </a:xfrm>
        </p:spPr>
        <p:txBody>
          <a:bodyPr vert="horz" lIns="91440" tIns="45720" rIns="91440" bIns="45720" rtlCol="0" anchor="ctr">
            <a:noAutofit/>
          </a:bodyPr>
          <a:lstStyle/>
          <a:p>
            <a:pPr>
              <a:lnSpc>
                <a:spcPct val="90000"/>
              </a:lnSpc>
            </a:pPr>
            <a:r>
              <a:rPr lang="en-US" sz="4400" b="0" i="0" kern="1200" cap="all">
                <a:solidFill>
                  <a:schemeClr val="tx1"/>
                </a:solidFill>
                <a:effectLst/>
                <a:latin typeface="Gill Sans MT Condensed" panose="020B0506020104020203" pitchFamily="34" charset="0"/>
              </a:rPr>
              <a:t>PA 57 of 2018</a:t>
            </a:r>
            <a:br>
              <a:rPr lang="en-US" sz="2800" b="0" i="0" kern="1200" cap="all">
                <a:solidFill>
                  <a:schemeClr val="tx1"/>
                </a:solidFill>
                <a:effectLst/>
                <a:latin typeface="Gill Sans MT Condensed" panose="020B0506020104020203" pitchFamily="34" charset="0"/>
              </a:rPr>
            </a:br>
            <a:endParaRPr lang="en-US" sz="2800" b="0" i="0" kern="1200" cap="all" dirty="0">
              <a:solidFill>
                <a:schemeClr val="tx1"/>
              </a:solidFill>
              <a:effectLst/>
              <a:latin typeface="Gill Sans MT Condensed" panose="020B0506020104020203" pitchFamily="34" charset="0"/>
            </a:endParaRPr>
          </a:p>
        </p:txBody>
      </p:sp>
      <p:sp>
        <p:nvSpPr>
          <p:cNvPr id="4" name="Content Placeholder 3">
            <a:extLst>
              <a:ext uri="{FF2B5EF4-FFF2-40B4-BE49-F238E27FC236}">
                <a16:creationId xmlns:a16="http://schemas.microsoft.com/office/drawing/2014/main" id="{14208AC4-A3AA-839C-F187-48DE0BA2E255}"/>
              </a:ext>
            </a:extLst>
          </p:cNvPr>
          <p:cNvSpPr>
            <a:spLocks noGrp="1"/>
          </p:cNvSpPr>
          <p:nvPr>
            <p:ph idx="1"/>
          </p:nvPr>
        </p:nvSpPr>
        <p:spPr>
          <a:xfrm>
            <a:off x="1130582" y="1194852"/>
            <a:ext cx="9930835" cy="4059936"/>
          </a:xfrm>
        </p:spPr>
        <p:txBody>
          <a:bodyPr vert="horz" lIns="91440" tIns="45720" rIns="91440" bIns="45720" rtlCol="0" anchor="t">
            <a:normAutofit/>
          </a:bodyPr>
          <a:lstStyle/>
          <a:p>
            <a:pPr marL="0" marR="0" lvl="0" indent="-228600" fontAlgn="auto">
              <a:lnSpc>
                <a:spcPct val="110000"/>
              </a:lnSpc>
              <a:spcBef>
                <a:spcPts val="0"/>
              </a:spcBef>
              <a:spcAft>
                <a:spcPts val="600"/>
              </a:spcAft>
              <a:buFont typeface="Arial" panose="020B0604020202020204" pitchFamily="34" charset="0"/>
              <a:buChar char="•"/>
              <a:tabLst/>
              <a:defRPr/>
            </a:pPr>
            <a:r>
              <a:rPr kumimoji="0" lang="en-US" sz="2200" b="0" i="0" u="none" strike="noStrike" cap="none" spc="0" normalizeH="0" baseline="0" noProof="0">
                <a:ln>
                  <a:noFill/>
                </a:ln>
                <a:uLnTx/>
                <a:uFillTx/>
                <a:latin typeface="Century Gothic" panose="020B0502020202020204" pitchFamily="34" charset="0"/>
                <a:sym typeface="Calibri"/>
              </a:rPr>
              <a:t>Informational Meetings Sec. 910 (4)</a:t>
            </a:r>
          </a:p>
          <a:p>
            <a:pPr marL="0" marR="0" lvl="0" indent="-228600" fontAlgn="auto">
              <a:lnSpc>
                <a:spcPct val="110000"/>
              </a:lnSpc>
              <a:spcBef>
                <a:spcPts val="0"/>
              </a:spcBef>
              <a:spcAft>
                <a:spcPts val="600"/>
              </a:spcAft>
              <a:buFont typeface="Arial" panose="020B0604020202020204" pitchFamily="34" charset="0"/>
              <a:buChar char="•"/>
              <a:tabLst/>
              <a:defRPr/>
            </a:pPr>
            <a:r>
              <a:rPr kumimoji="0" lang="en-US" sz="2200" b="0" i="0" u="none" strike="noStrike" cap="none" spc="0" normalizeH="0" baseline="0" noProof="0">
                <a:ln>
                  <a:noFill/>
                </a:ln>
                <a:uLnTx/>
                <a:uFillTx/>
                <a:latin typeface="Century Gothic" panose="020B0502020202020204" pitchFamily="34" charset="0"/>
                <a:sym typeface="Calibri"/>
              </a:rPr>
              <a:t>The State requires Downtown Development Authorities to hold two informational meetings annually. Informational meetings are meetings held for the purpose of informing the public of the goals and direction of the authority, including projects to be undertaken in the coming year.</a:t>
            </a:r>
          </a:p>
          <a:p>
            <a:pPr marL="0" marR="0" lvl="0" indent="-228600" fontAlgn="auto">
              <a:lnSpc>
                <a:spcPct val="110000"/>
              </a:lnSpc>
              <a:spcBef>
                <a:spcPts val="0"/>
              </a:spcBef>
              <a:spcAft>
                <a:spcPts val="600"/>
              </a:spcAft>
              <a:buFont typeface="Arial" panose="020B0604020202020204" pitchFamily="34" charset="0"/>
              <a:buChar char="•"/>
              <a:tabLst/>
              <a:defRPr/>
            </a:pPr>
            <a:r>
              <a:rPr kumimoji="0" lang="en-US" sz="2200" b="0" i="0" u="none" strike="noStrike" cap="none" spc="0" normalizeH="0" baseline="0" noProof="0">
                <a:ln>
                  <a:noFill/>
                </a:ln>
                <a:uLnTx/>
                <a:uFillTx/>
                <a:latin typeface="Century Gothic" panose="020B0502020202020204" pitchFamily="34" charset="0"/>
                <a:sym typeface="Calibri"/>
              </a:rPr>
              <a:t>They are not for the purpose of voting on policy, budgets or other operational matters. The informational meetings may be held in conjunction with other public meetings of the authority or municipality.</a:t>
            </a:r>
          </a:p>
          <a:p>
            <a:pPr indent="-228600">
              <a:lnSpc>
                <a:spcPct val="110000"/>
              </a:lnSpc>
              <a:spcAft>
                <a:spcPts val="600"/>
              </a:spcAft>
              <a:buFont typeface="Arial" panose="020B0604020202020204" pitchFamily="34" charset="0"/>
              <a:buChar char="•"/>
            </a:pPr>
            <a:endParaRPr lang="en-US" sz="1500" dirty="0"/>
          </a:p>
        </p:txBody>
      </p:sp>
      <p:pic>
        <p:nvPicPr>
          <p:cNvPr id="52" name="Picture 51">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85553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1C4AE1F-841A-5225-D4E9-17F2FD13861B}"/>
              </a:ext>
            </a:extLst>
          </p:cNvPr>
          <p:cNvPicPr>
            <a:picLocks noChangeAspect="1"/>
          </p:cNvPicPr>
          <p:nvPr/>
        </p:nvPicPr>
        <p:blipFill>
          <a:blip r:embed="rId3"/>
          <a:stretch>
            <a:fillRect/>
          </a:stretch>
        </p:blipFill>
        <p:spPr>
          <a:xfrm>
            <a:off x="-303" y="0"/>
            <a:ext cx="12192000" cy="6858000"/>
          </a:xfrm>
          <a:prstGeom prst="rect">
            <a:avLst/>
          </a:prstGeom>
        </p:spPr>
      </p:pic>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285599" y="2190750"/>
            <a:ext cx="6130003" cy="4297680"/>
          </a:xfrm>
        </p:spPr>
        <p:txBody>
          <a:bodyPr anchor="ctr">
            <a:normAutofit/>
          </a:bodyPr>
          <a:lstStyle/>
          <a:p>
            <a:pPr marL="0" lvl="0" indent="0" rtl="0">
              <a:spcBef>
                <a:spcPts val="0"/>
              </a:spcBef>
              <a:spcAft>
                <a:spcPts val="600"/>
              </a:spcAft>
              <a:buClr>
                <a:schemeClr val="lt1"/>
              </a:buClr>
              <a:buSzPts val="2700"/>
              <a:buNone/>
            </a:pPr>
            <a:r>
              <a:rPr lang="en-US" sz="2200" dirty="0">
                <a:latin typeface="Century Gothic" panose="020B0502020202020204" pitchFamily="34" charset="0"/>
              </a:rPr>
              <a:t>The goals and direction of the Cadillac DDA are defined by the TIF and Development Plan first created in 1992 and most recently amended in 2007.</a:t>
            </a:r>
          </a:p>
          <a:p>
            <a:pPr marL="428625" lvl="0" indent="-428625" rtl="0">
              <a:spcBef>
                <a:spcPts val="0"/>
              </a:spcBef>
              <a:spcAft>
                <a:spcPts val="600"/>
              </a:spcAft>
              <a:buClr>
                <a:schemeClr val="lt1"/>
              </a:buClr>
              <a:buSzPts val="2700"/>
              <a:buFont typeface="Courier New"/>
              <a:buChar char="o"/>
            </a:pPr>
            <a:endParaRPr lang="en-US" sz="2200" dirty="0">
              <a:latin typeface="Century Gothic" panose="020B0502020202020204" pitchFamily="34" charset="0"/>
            </a:endParaRPr>
          </a:p>
          <a:p>
            <a:pPr marL="0" lvl="0" indent="0" rtl="0">
              <a:spcBef>
                <a:spcPts val="0"/>
              </a:spcBef>
              <a:spcAft>
                <a:spcPts val="600"/>
              </a:spcAft>
              <a:buClr>
                <a:schemeClr val="lt1"/>
              </a:buClr>
              <a:buSzPts val="2700"/>
              <a:buNone/>
            </a:pPr>
            <a:r>
              <a:rPr lang="en-US" sz="2200" dirty="0">
                <a:latin typeface="Century Gothic" panose="020B0502020202020204" pitchFamily="34" charset="0"/>
              </a:rPr>
              <a:t>The full document is available on our website, as required by law. Find it here: </a:t>
            </a:r>
            <a:r>
              <a:rPr lang="en-US" sz="2200" dirty="0">
                <a:latin typeface="Century Gothic" panose="020B0502020202020204" pitchFamily="34" charset="0"/>
                <a:hlinkClick r:id="rId4"/>
              </a:rPr>
              <a:t>https://www.cadillac-mi.net/479/Downtown-Development-Authority-DDA</a:t>
            </a:r>
            <a:r>
              <a:rPr lang="en-US" sz="2200" dirty="0">
                <a:latin typeface="Century Gothic" panose="020B0502020202020204" pitchFamily="34" charset="0"/>
              </a:rPr>
              <a:t> </a:t>
            </a:r>
          </a:p>
        </p:txBody>
      </p:sp>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177726" y="95249"/>
            <a:ext cx="5318197" cy="2190751"/>
          </a:xfrm>
        </p:spPr>
        <p:txBody>
          <a:bodyPr anchor="ctr">
            <a:normAutofit fontScale="90000"/>
          </a:bodyPr>
          <a:lstStyle/>
          <a:p>
            <a:r>
              <a:rPr lang="en-US" sz="5400" dirty="0">
                <a:latin typeface="Gill Sans MT Condensed" panose="020B0506020104020203" pitchFamily="34" charset="0"/>
              </a:rPr>
              <a:t>Tax Increment Financing (TIF) &amp; Development Plan</a:t>
            </a:r>
          </a:p>
        </p:txBody>
      </p:sp>
    </p:spTree>
    <p:extLst>
      <p:ext uri="{BB962C8B-B14F-4D97-AF65-F5344CB8AC3E}">
        <p14:creationId xmlns:p14="http://schemas.microsoft.com/office/powerpoint/2010/main" val="97962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1178296" y="1691618"/>
            <a:ext cx="4176384" cy="2380828"/>
          </a:xfrm>
        </p:spPr>
        <p:txBody>
          <a:bodyPr vert="horz" lIns="91440" tIns="45720" rIns="91440" bIns="0" rtlCol="0" anchor="b">
            <a:normAutofit/>
          </a:bodyPr>
          <a:lstStyle/>
          <a:p>
            <a:pPr>
              <a:lnSpc>
                <a:spcPct val="90000"/>
              </a:lnSpc>
            </a:pPr>
            <a:r>
              <a:rPr lang="en-US" sz="4800" dirty="0">
                <a:latin typeface="Gill Sans MT Condensed" panose="020B0506020104020203" pitchFamily="34" charset="0"/>
              </a:rPr>
              <a:t>Dda board members</a:t>
            </a:r>
            <a:br>
              <a:rPr lang="en-US" sz="4800" dirty="0"/>
            </a:br>
            <a:endParaRPr lang="en-US" sz="4800" dirty="0"/>
          </a:p>
        </p:txBody>
      </p:sp>
      <p:cxnSp>
        <p:nvCxnSpPr>
          <p:cNvPr id="21" name="Straight Connector 2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7486C77D-D149-F41C-9263-50749294563B}"/>
              </a:ext>
            </a:extLst>
          </p:cNvPr>
          <p:cNvPicPr>
            <a:picLocks noChangeAspect="1"/>
          </p:cNvPicPr>
          <p:nvPr/>
        </p:nvPicPr>
        <p:blipFill>
          <a:blip r:embed="rId3"/>
          <a:stretch/>
        </p:blipFill>
        <p:spPr>
          <a:xfrm>
            <a:off x="5624096" y="401419"/>
            <a:ext cx="6497359" cy="5555242"/>
          </a:xfrm>
          <a:prstGeom prst="rect">
            <a:avLst/>
          </a:prstGeom>
        </p:spPr>
      </p:pic>
      <p:pic>
        <p:nvPicPr>
          <p:cNvPr id="23" name="Picture 2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65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76DD0-A8F5-150C-4CBC-4F8372BE044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7B34E22-5A16-3113-BFA2-069D826DAE41}"/>
              </a:ext>
            </a:extLst>
          </p:cNvPr>
          <p:cNvSpPr>
            <a:spLocks noGrp="1"/>
          </p:cNvSpPr>
          <p:nvPr>
            <p:ph type="title"/>
          </p:nvPr>
        </p:nvSpPr>
        <p:spPr>
          <a:xfrm>
            <a:off x="243078" y="692005"/>
            <a:ext cx="5376672" cy="1499616"/>
          </a:xfrm>
        </p:spPr>
        <p:txBody>
          <a:bodyPr>
            <a:normAutofit/>
          </a:bodyPr>
          <a:lstStyle/>
          <a:p>
            <a:r>
              <a:rPr lang="en-US" sz="3600">
                <a:latin typeface="Gill Sans MT Condensed" panose="020B0506020104020203" pitchFamily="34" charset="0"/>
              </a:rPr>
              <a:t>Goals and direction</a:t>
            </a:r>
            <a:br>
              <a:rPr lang="en-US" sz="3600">
                <a:latin typeface="Gill Sans MT Condensed" panose="020B0506020104020203" pitchFamily="34" charset="0"/>
              </a:rPr>
            </a:br>
            <a:r>
              <a:rPr lang="en-US" sz="3600">
                <a:latin typeface="Gill Sans MT Condensed" panose="020B0506020104020203" pitchFamily="34" charset="0"/>
              </a:rPr>
              <a:t>Last updated in tif plan in 2007</a:t>
            </a:r>
            <a:endParaRPr lang="en-US" sz="3600" dirty="0">
              <a:latin typeface="Gill Sans MT Condensed" panose="020B0506020104020203" pitchFamily="34" charset="0"/>
            </a:endParaRPr>
          </a:p>
        </p:txBody>
      </p:sp>
      <p:sp>
        <p:nvSpPr>
          <p:cNvPr id="7" name="Content Placeholder 6">
            <a:extLst>
              <a:ext uri="{FF2B5EF4-FFF2-40B4-BE49-F238E27FC236}">
                <a16:creationId xmlns:a16="http://schemas.microsoft.com/office/drawing/2014/main" id="{E941DED0-3A6F-49DC-C8B5-B7973D28DE00}"/>
              </a:ext>
            </a:extLst>
          </p:cNvPr>
          <p:cNvSpPr>
            <a:spLocks noGrp="1"/>
          </p:cNvSpPr>
          <p:nvPr>
            <p:ph idx="1"/>
          </p:nvPr>
        </p:nvSpPr>
        <p:spPr>
          <a:xfrm>
            <a:off x="243078" y="1884589"/>
            <a:ext cx="6910197" cy="4023360"/>
          </a:xfrm>
        </p:spPr>
        <p:txBody>
          <a:bodyPr>
            <a:normAutofit fontScale="92500" lnSpcReduction="20000"/>
          </a:bodyPr>
          <a:lstStyle/>
          <a:p>
            <a:pPr>
              <a:buFont typeface="Wingdings" panose="05000000000000000000" pitchFamily="2" charset="2"/>
              <a:buChar char="§"/>
            </a:pPr>
            <a:r>
              <a:rPr lang="en-US" sz="1700">
                <a:latin typeface="Century Gothic" panose="020B0502020202020204" pitchFamily="34" charset="0"/>
              </a:rPr>
              <a:t>Parking Lot repairs and improvements</a:t>
            </a:r>
          </a:p>
          <a:p>
            <a:pPr>
              <a:buFont typeface="Wingdings" panose="05000000000000000000" pitchFamily="2" charset="2"/>
              <a:buChar char="§"/>
            </a:pPr>
            <a:r>
              <a:rPr lang="en-US" sz="1700">
                <a:latin typeface="Century Gothic" panose="020B0502020202020204" pitchFamily="34" charset="0"/>
              </a:rPr>
              <a:t>Burying of overhead powerlines</a:t>
            </a:r>
          </a:p>
          <a:p>
            <a:pPr>
              <a:buFont typeface="Wingdings" panose="05000000000000000000" pitchFamily="2" charset="2"/>
              <a:buChar char="§"/>
            </a:pPr>
            <a:r>
              <a:rPr lang="en-US" sz="1700">
                <a:latin typeface="Century Gothic" panose="020B0502020202020204" pitchFamily="34" charset="0"/>
              </a:rPr>
              <a:t>Sign Improvements</a:t>
            </a:r>
          </a:p>
          <a:p>
            <a:pPr>
              <a:buFont typeface="Wingdings" panose="05000000000000000000" pitchFamily="2" charset="2"/>
              <a:buChar char="§"/>
            </a:pPr>
            <a:r>
              <a:rPr lang="en-US" sz="1700">
                <a:latin typeface="Century Gothic" panose="020B0502020202020204" pitchFamily="34" charset="0"/>
              </a:rPr>
              <a:t>Streetscape beautification</a:t>
            </a:r>
          </a:p>
          <a:p>
            <a:pPr>
              <a:buFont typeface="Wingdings" panose="05000000000000000000" pitchFamily="2" charset="2"/>
              <a:buChar char="§"/>
            </a:pPr>
            <a:r>
              <a:rPr lang="en-US" sz="1700">
                <a:latin typeface="Century Gothic" panose="020B0502020202020204" pitchFamily="34" charset="0"/>
              </a:rPr>
              <a:t>Curb and gutter improvements</a:t>
            </a:r>
          </a:p>
          <a:p>
            <a:pPr>
              <a:buFont typeface="Wingdings" panose="05000000000000000000" pitchFamily="2" charset="2"/>
              <a:buChar char="§"/>
            </a:pPr>
            <a:r>
              <a:rPr lang="en-US" sz="1700">
                <a:latin typeface="Century Gothic" panose="020B0502020202020204" pitchFamily="34" charset="0"/>
              </a:rPr>
              <a:t>Storm water and wastewater sewer improvements</a:t>
            </a:r>
          </a:p>
          <a:p>
            <a:pPr>
              <a:buFont typeface="Wingdings" panose="05000000000000000000" pitchFamily="2" charset="2"/>
              <a:buChar char="§"/>
            </a:pPr>
            <a:r>
              <a:rPr lang="en-US" sz="1700">
                <a:latin typeface="Century Gothic" panose="020B0502020202020204" pitchFamily="34" charset="0"/>
              </a:rPr>
              <a:t>Acquisition and demolition of derelict buildings</a:t>
            </a:r>
          </a:p>
          <a:p>
            <a:pPr>
              <a:buFont typeface="Wingdings" panose="05000000000000000000" pitchFamily="2" charset="2"/>
              <a:buChar char="§"/>
            </a:pPr>
            <a:r>
              <a:rPr lang="en-US" sz="1700">
                <a:latin typeface="Century Gothic" panose="020B0502020202020204" pitchFamily="34" charset="0"/>
              </a:rPr>
              <a:t>Acquisition &amp; renovation of several downtown commercial buildings</a:t>
            </a:r>
          </a:p>
          <a:p>
            <a:pPr>
              <a:buFont typeface="Wingdings" panose="05000000000000000000" pitchFamily="2" charset="2"/>
              <a:buChar char="§"/>
            </a:pPr>
            <a:r>
              <a:rPr lang="en-US" sz="1700">
                <a:latin typeface="Century Gothic" panose="020B0502020202020204" pitchFamily="34" charset="0"/>
              </a:rPr>
              <a:t>Promotion &amp; marketing of downtown development area to facilitate business recruitment and retention</a:t>
            </a:r>
            <a:endParaRPr lang="en-US" sz="1700" dirty="0">
              <a:latin typeface="Century Gothic" panose="020B0502020202020204" pitchFamily="34" charset="0"/>
            </a:endParaRPr>
          </a:p>
        </p:txBody>
      </p:sp>
    </p:spTree>
    <p:extLst>
      <p:ext uri="{BB962C8B-B14F-4D97-AF65-F5344CB8AC3E}">
        <p14:creationId xmlns:p14="http://schemas.microsoft.com/office/powerpoint/2010/main" val="16424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logo for a company&#10;&#10;AI-generated content may be incorrect.">
            <a:extLst>
              <a:ext uri="{FF2B5EF4-FFF2-40B4-BE49-F238E27FC236}">
                <a16:creationId xmlns:a16="http://schemas.microsoft.com/office/drawing/2014/main" id="{3D4E6D47-4A0E-1B8A-EF34-1BF778180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90" y="3620205"/>
            <a:ext cx="3751090" cy="3751090"/>
          </a:xfrm>
          <a:prstGeom prst="rect">
            <a:avLst/>
          </a:prstGeom>
        </p:spPr>
      </p:pic>
      <p:sp>
        <p:nvSpPr>
          <p:cNvPr id="2" name="Freeform 2"/>
          <p:cNvSpPr/>
          <p:nvPr/>
        </p:nvSpPr>
        <p:spPr>
          <a:xfrm rot="-1156743">
            <a:off x="2288437" y="3900756"/>
            <a:ext cx="12946489" cy="3285171"/>
          </a:xfrm>
          <a:custGeom>
            <a:avLst/>
            <a:gdLst/>
            <a:ahLst/>
            <a:cxnLst/>
            <a:rect l="l" t="t" r="r" b="b"/>
            <a:pathLst>
              <a:path w="19419733" h="4927757">
                <a:moveTo>
                  <a:pt x="0" y="0"/>
                </a:moveTo>
                <a:lnTo>
                  <a:pt x="19419733" y="0"/>
                </a:lnTo>
                <a:lnTo>
                  <a:pt x="19419733" y="4927757"/>
                </a:lnTo>
                <a:lnTo>
                  <a:pt x="0" y="4927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3770254">
            <a:off x="10042353" y="5057657"/>
            <a:ext cx="2228645" cy="4001889"/>
            <a:chOff x="0" y="0"/>
            <a:chExt cx="812800" cy="1459513"/>
          </a:xfrm>
        </p:grpSpPr>
        <p:sp>
          <p:nvSpPr>
            <p:cNvPr id="4" name="Freeform 4"/>
            <p:cNvSpPr/>
            <p:nvPr/>
          </p:nvSpPr>
          <p:spPr>
            <a:xfrm>
              <a:off x="0" y="0"/>
              <a:ext cx="812800" cy="1459513"/>
            </a:xfrm>
            <a:custGeom>
              <a:avLst/>
              <a:gdLst/>
              <a:ahLst/>
              <a:cxnLst/>
              <a:rect l="l" t="t" r="r" b="b"/>
              <a:pathLst>
                <a:path w="812800" h="1459513">
                  <a:moveTo>
                    <a:pt x="0" y="0"/>
                  </a:moveTo>
                  <a:lnTo>
                    <a:pt x="812800" y="0"/>
                  </a:lnTo>
                  <a:lnTo>
                    <a:pt x="812800" y="1459513"/>
                  </a:lnTo>
                  <a:lnTo>
                    <a:pt x="0" y="1459513"/>
                  </a:lnTo>
                  <a:close/>
                </a:path>
              </a:pathLst>
            </a:custGeom>
            <a:solidFill>
              <a:srgbClr val="133B4B"/>
            </a:solidFill>
          </p:spPr>
          <p:txBody>
            <a:bodyPr/>
            <a:lstStyle/>
            <a:p>
              <a:pPr defTabSz="609630"/>
              <a:endParaRPr lang="en-US" sz="1200">
                <a:solidFill>
                  <a:prstClr val="black"/>
                </a:solidFill>
                <a:latin typeface="Calibri"/>
              </a:endParaRPr>
            </a:p>
          </p:txBody>
        </p:sp>
        <p:sp>
          <p:nvSpPr>
            <p:cNvPr id="5" name="TextBox 5"/>
            <p:cNvSpPr txBox="1"/>
            <p:nvPr/>
          </p:nvSpPr>
          <p:spPr>
            <a:xfrm>
              <a:off x="0" y="-57150"/>
              <a:ext cx="812800" cy="151666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rot="-7394909">
            <a:off x="788709" y="-1715055"/>
            <a:ext cx="10911652" cy="3709961"/>
          </a:xfrm>
          <a:custGeom>
            <a:avLst/>
            <a:gdLst/>
            <a:ahLst/>
            <a:cxnLst/>
            <a:rect l="l" t="t" r="r" b="b"/>
            <a:pathLst>
              <a:path w="16367478" h="5564942">
                <a:moveTo>
                  <a:pt x="0" y="0"/>
                </a:moveTo>
                <a:lnTo>
                  <a:pt x="16367478" y="0"/>
                </a:lnTo>
                <a:lnTo>
                  <a:pt x="16367478" y="5564943"/>
                </a:lnTo>
                <a:lnTo>
                  <a:pt x="0" y="5564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rot="8202600">
            <a:off x="7543217" y="-5083726"/>
            <a:ext cx="8026062" cy="8835770"/>
            <a:chOff x="0" y="0"/>
            <a:chExt cx="2927153" cy="3222458"/>
          </a:xfrm>
        </p:grpSpPr>
        <p:sp>
          <p:nvSpPr>
            <p:cNvPr id="8" name="Freeform 8"/>
            <p:cNvSpPr/>
            <p:nvPr/>
          </p:nvSpPr>
          <p:spPr>
            <a:xfrm>
              <a:off x="0" y="0"/>
              <a:ext cx="2927153" cy="3222458"/>
            </a:xfrm>
            <a:custGeom>
              <a:avLst/>
              <a:gdLst/>
              <a:ahLst/>
              <a:cxnLst/>
              <a:rect l="l" t="t" r="r" b="b"/>
              <a:pathLst>
                <a:path w="2927153" h="3222458">
                  <a:moveTo>
                    <a:pt x="0" y="0"/>
                  </a:moveTo>
                  <a:lnTo>
                    <a:pt x="2927153" y="0"/>
                  </a:lnTo>
                  <a:lnTo>
                    <a:pt x="2927153" y="3222458"/>
                  </a:lnTo>
                  <a:lnTo>
                    <a:pt x="0" y="3222458"/>
                  </a:lnTo>
                  <a:close/>
                </a:path>
              </a:pathLst>
            </a:custGeom>
            <a:solidFill>
              <a:srgbClr val="133B4B"/>
            </a:solidFill>
          </p:spPr>
          <p:txBody>
            <a:bodyPr/>
            <a:lstStyle/>
            <a:p>
              <a:pPr defTabSz="609630"/>
              <a:endParaRPr lang="en-US" sz="1200">
                <a:solidFill>
                  <a:prstClr val="black"/>
                </a:solidFill>
                <a:latin typeface="Calibri"/>
              </a:endParaRPr>
            </a:p>
          </p:txBody>
        </p:sp>
        <p:sp>
          <p:nvSpPr>
            <p:cNvPr id="9" name="TextBox 9"/>
            <p:cNvSpPr txBox="1"/>
            <p:nvPr/>
          </p:nvSpPr>
          <p:spPr>
            <a:xfrm>
              <a:off x="0" y="-57150"/>
              <a:ext cx="2927153" cy="327960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6673123" y="115030"/>
            <a:ext cx="6627941" cy="6627941"/>
          </a:xfrm>
          <a:custGeom>
            <a:avLst/>
            <a:gdLst/>
            <a:ahLst/>
            <a:cxnLst/>
            <a:rect l="l" t="t" r="r" b="b"/>
            <a:pathLst>
              <a:path w="9941911" h="9941911">
                <a:moveTo>
                  <a:pt x="0" y="0"/>
                </a:moveTo>
                <a:lnTo>
                  <a:pt x="9941912" y="0"/>
                </a:lnTo>
                <a:lnTo>
                  <a:pt x="9941912" y="9941912"/>
                </a:lnTo>
                <a:lnTo>
                  <a:pt x="0" y="9941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7231643" y="310783"/>
            <a:ext cx="6214009" cy="62140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7C2B"/>
            </a:solidFill>
          </p:spPr>
          <p:txBody>
            <a:bodyPr/>
            <a:lstStyle/>
            <a:p>
              <a:pPr defTabSz="609630"/>
              <a:endParaRPr lang="en-US" sz="1200">
                <a:solidFill>
                  <a:prstClr val="black"/>
                </a:solidFill>
                <a:latin typeface="Calibri"/>
              </a:endParaRPr>
            </a:p>
          </p:txBody>
        </p:sp>
        <p:sp>
          <p:nvSpPr>
            <p:cNvPr id="13" name="TextBox 13"/>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7385757" y="577144"/>
            <a:ext cx="5811810" cy="581181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9FAA"/>
            </a:solidFill>
          </p:spPr>
          <p:txBody>
            <a:bodyPr/>
            <a:lstStyle/>
            <a:p>
              <a:pPr defTabSz="609630"/>
              <a:endParaRPr lang="en-US" sz="1200">
                <a:solidFill>
                  <a:prstClr val="black"/>
                </a:solidFill>
                <a:latin typeface="Calibri"/>
              </a:endParaRPr>
            </a:p>
          </p:txBody>
        </p:sp>
        <p:sp>
          <p:nvSpPr>
            <p:cNvPr id="16" name="TextBox 16"/>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a:grpSpLocks noChangeAspect="1"/>
          </p:cNvGrpSpPr>
          <p:nvPr/>
        </p:nvGrpSpPr>
        <p:grpSpPr>
          <a:xfrm>
            <a:off x="7385757" y="761595"/>
            <a:ext cx="5442930" cy="5442908"/>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549" r="-25549"/>
              </a:stretch>
            </a:blipFill>
          </p:spPr>
          <p:txBody>
            <a:bodyPr/>
            <a:lstStyle/>
            <a:p>
              <a:pPr defTabSz="609630"/>
              <a:endParaRPr lang="en-US" sz="1200">
                <a:solidFill>
                  <a:prstClr val="black"/>
                </a:solidFill>
                <a:latin typeface="Calibri"/>
              </a:endParaRPr>
            </a:p>
          </p:txBody>
        </p:sp>
      </p:grpSp>
      <p:grpSp>
        <p:nvGrpSpPr>
          <p:cNvPr id="19" name="Group 19"/>
          <p:cNvGrpSpPr/>
          <p:nvPr/>
        </p:nvGrpSpPr>
        <p:grpSpPr>
          <a:xfrm>
            <a:off x="-1146147" y="3253650"/>
            <a:ext cx="4946062" cy="443621"/>
            <a:chOff x="0" y="-57150"/>
            <a:chExt cx="5168262" cy="463550"/>
          </a:xfrm>
        </p:grpSpPr>
        <p:sp>
          <p:nvSpPr>
            <p:cNvPr id="20" name="Freeform 20"/>
            <p:cNvSpPr/>
            <p:nvPr/>
          </p:nvSpPr>
          <p:spPr>
            <a:xfrm>
              <a:off x="0" y="0"/>
              <a:ext cx="5168262" cy="406400"/>
            </a:xfrm>
            <a:custGeom>
              <a:avLst/>
              <a:gdLst/>
              <a:ahLst/>
              <a:cxnLst/>
              <a:rect l="l" t="t" r="r" b="b"/>
              <a:pathLst>
                <a:path w="5168262" h="406400">
                  <a:moveTo>
                    <a:pt x="4965062" y="0"/>
                  </a:moveTo>
                  <a:cubicBezTo>
                    <a:pt x="5077286" y="0"/>
                    <a:pt x="5168262" y="90976"/>
                    <a:pt x="5168262" y="203200"/>
                  </a:cubicBezTo>
                  <a:cubicBezTo>
                    <a:pt x="5168262" y="315424"/>
                    <a:pt x="5077286" y="406400"/>
                    <a:pt x="4965062" y="406400"/>
                  </a:cubicBezTo>
                  <a:lnTo>
                    <a:pt x="203200" y="406400"/>
                  </a:lnTo>
                  <a:cubicBezTo>
                    <a:pt x="90976" y="406400"/>
                    <a:pt x="0" y="315424"/>
                    <a:pt x="0" y="203200"/>
                  </a:cubicBezTo>
                  <a:cubicBezTo>
                    <a:pt x="0" y="90976"/>
                    <a:pt x="90976" y="0"/>
                    <a:pt x="203200" y="0"/>
                  </a:cubicBezTo>
                  <a:close/>
                </a:path>
              </a:pathLst>
            </a:custGeom>
            <a:solidFill>
              <a:srgbClr val="F27C2B"/>
            </a:solidFill>
          </p:spPr>
          <p:txBody>
            <a:bodyPr/>
            <a:lstStyle/>
            <a:p>
              <a:pPr defTabSz="609630"/>
              <a:endParaRPr lang="en-US" sz="1200" dirty="0">
                <a:solidFill>
                  <a:prstClr val="black"/>
                </a:solidFill>
                <a:latin typeface="Calibri"/>
              </a:endParaRPr>
            </a:p>
          </p:txBody>
        </p:sp>
        <p:sp>
          <p:nvSpPr>
            <p:cNvPr id="21" name="TextBox 21"/>
            <p:cNvSpPr txBox="1"/>
            <p:nvPr/>
          </p:nvSpPr>
          <p:spPr>
            <a:xfrm>
              <a:off x="0" y="-57150"/>
              <a:ext cx="5168262"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Freeform 22"/>
          <p:cNvSpPr/>
          <p:nvPr/>
        </p:nvSpPr>
        <p:spPr>
          <a:xfrm>
            <a:off x="771444" y="4329433"/>
            <a:ext cx="1462270" cy="1842767"/>
          </a:xfrm>
          <a:custGeom>
            <a:avLst/>
            <a:gdLst/>
            <a:ahLst/>
            <a:cxnLst/>
            <a:rect l="l" t="t" r="r" b="b"/>
            <a:pathLst>
              <a:path w="2193405" h="2764151">
                <a:moveTo>
                  <a:pt x="0" y="0"/>
                </a:moveTo>
                <a:lnTo>
                  <a:pt x="2193405" y="0"/>
                </a:lnTo>
                <a:lnTo>
                  <a:pt x="2193405" y="2764151"/>
                </a:lnTo>
                <a:lnTo>
                  <a:pt x="0" y="276415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23" name="TextBox 23"/>
          <p:cNvSpPr txBox="1"/>
          <p:nvPr/>
        </p:nvSpPr>
        <p:spPr>
          <a:xfrm>
            <a:off x="685800" y="2267238"/>
            <a:ext cx="5450590" cy="884858"/>
          </a:xfrm>
          <a:prstGeom prst="rect">
            <a:avLst/>
          </a:prstGeom>
        </p:spPr>
        <p:txBody>
          <a:bodyPr lIns="0" tIns="0" rIns="0" bIns="0" rtlCol="0" anchor="t">
            <a:spAutoFit/>
          </a:bodyPr>
          <a:lstStyle/>
          <a:p>
            <a:pPr defTabSz="609630">
              <a:lnSpc>
                <a:spcPts val="6879"/>
              </a:lnSpc>
            </a:pPr>
            <a:r>
              <a:rPr lang="en-US" sz="6034" b="1">
                <a:solidFill>
                  <a:srgbClr val="133B4B"/>
                </a:solidFill>
                <a:latin typeface="Poppins Bold"/>
                <a:ea typeface="Poppins Bold"/>
                <a:cs typeface="Poppins Bold"/>
                <a:sym typeface="Poppins Bold"/>
              </a:rPr>
              <a:t>Main Street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a:extLst>
              <a:ext uri="{FF2B5EF4-FFF2-40B4-BE49-F238E27FC236}">
                <a16:creationId xmlns:a16="http://schemas.microsoft.com/office/drawing/2014/main" id="{80857353-E287-C90B-DE57-CF8DB6CDFE27}"/>
              </a:ext>
            </a:extLst>
          </p:cNvPr>
          <p:cNvPicPr>
            <a:picLocks noChangeAspect="1"/>
          </p:cNvPicPr>
          <p:nvPr/>
        </p:nvPicPr>
        <p:blipFill>
          <a:blip r:embed="rId3"/>
          <a:stretch>
            <a:fillRect/>
          </a:stretch>
        </p:blipFill>
        <p:spPr>
          <a:xfrm>
            <a:off x="-75937" y="0"/>
            <a:ext cx="2043172" cy="2043172"/>
          </a:xfrm>
          <a:prstGeom prst="rect">
            <a:avLst/>
          </a:prstGeom>
        </p:spPr>
      </p:pic>
      <p:pic>
        <p:nvPicPr>
          <p:cNvPr id="22" name="Picture 21">
            <a:extLst>
              <a:ext uri="{FF2B5EF4-FFF2-40B4-BE49-F238E27FC236}">
                <a16:creationId xmlns:a16="http://schemas.microsoft.com/office/drawing/2014/main" id="{A1257149-0468-1536-FD8D-BB73DC196373}"/>
              </a:ext>
            </a:extLst>
          </p:cNvPr>
          <p:cNvPicPr>
            <a:picLocks noChangeAspect="1"/>
          </p:cNvPicPr>
          <p:nvPr/>
        </p:nvPicPr>
        <p:blipFill>
          <a:blip r:embed="rId4"/>
          <a:srcRect t="1627" b="91"/>
          <a:stretch>
            <a:fillRect/>
          </a:stretch>
        </p:blipFill>
        <p:spPr>
          <a:xfrm>
            <a:off x="268703" y="1021586"/>
            <a:ext cx="5668684" cy="5743618"/>
          </a:xfrm>
          <a:prstGeom prst="rect">
            <a:avLst/>
          </a:prstGeom>
        </p:spPr>
      </p:pic>
      <p:pic>
        <p:nvPicPr>
          <p:cNvPr id="21" name="Picture 20">
            <a:extLst>
              <a:ext uri="{FF2B5EF4-FFF2-40B4-BE49-F238E27FC236}">
                <a16:creationId xmlns:a16="http://schemas.microsoft.com/office/drawing/2014/main" id="{9639D7CA-5493-8ADF-C93E-EDE7C51686C6}"/>
              </a:ext>
            </a:extLst>
          </p:cNvPr>
          <p:cNvPicPr>
            <a:picLocks noChangeAspect="1"/>
          </p:cNvPicPr>
          <p:nvPr/>
        </p:nvPicPr>
        <p:blipFill>
          <a:blip r:embed="rId5"/>
          <a:srcRect t="16501" r="2" b="2"/>
          <a:stretch>
            <a:fillRect/>
          </a:stretch>
        </p:blipFill>
        <p:spPr>
          <a:xfrm>
            <a:off x="5976117" y="511276"/>
            <a:ext cx="5849648" cy="5920489"/>
          </a:xfrm>
          <a:prstGeom prst="rect">
            <a:avLst/>
          </a:prstGeom>
        </p:spPr>
      </p:pic>
    </p:spTree>
    <p:extLst>
      <p:ext uri="{BB962C8B-B14F-4D97-AF65-F5344CB8AC3E}">
        <p14:creationId xmlns:p14="http://schemas.microsoft.com/office/powerpoint/2010/main" val="238292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1D80C03-5F31-8A66-1FDD-DD998B730F14}"/>
              </a:ext>
            </a:extLst>
          </p:cNvPr>
          <p:cNvPicPr>
            <a:picLocks noChangeAspect="1"/>
          </p:cNvPicPr>
          <p:nvPr/>
        </p:nvPicPr>
        <p:blipFill>
          <a:blip r:embed="rId3"/>
          <a:stretch>
            <a:fillRect/>
          </a:stretch>
        </p:blipFill>
        <p:spPr>
          <a:xfrm>
            <a:off x="4919370" y="4787848"/>
            <a:ext cx="2353260" cy="2353260"/>
          </a:xfrm>
          <a:prstGeom prst="rect">
            <a:avLst/>
          </a:prstGeom>
        </p:spPr>
      </p:pic>
      <p:grpSp>
        <p:nvGrpSpPr>
          <p:cNvPr id="2" name="Group 2"/>
          <p:cNvGrpSpPr/>
          <p:nvPr/>
        </p:nvGrpSpPr>
        <p:grpSpPr>
          <a:xfrm>
            <a:off x="-3779701" y="1291788"/>
            <a:ext cx="9760825" cy="4880413"/>
            <a:chOff x="0" y="0"/>
            <a:chExt cx="812800" cy="406400"/>
          </a:xfrm>
        </p:grpSpPr>
        <p:sp>
          <p:nvSpPr>
            <p:cNvPr id="3" name="Freeform 3"/>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33B4B"/>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812800"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6210876" y="1291788"/>
            <a:ext cx="9760825" cy="4880413"/>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33B4B"/>
            </a:solidFill>
          </p:spPr>
          <p:txBody>
            <a:bodyPr/>
            <a:lstStyle/>
            <a:p>
              <a:pPr defTabSz="609630"/>
              <a:endParaRPr lang="en-US" sz="1200">
                <a:solidFill>
                  <a:prstClr val="black"/>
                </a:solidFill>
                <a:latin typeface="Calibri"/>
              </a:endParaRPr>
            </a:p>
          </p:txBody>
        </p:sp>
        <p:sp>
          <p:nvSpPr>
            <p:cNvPr id="7" name="TextBox 7"/>
            <p:cNvSpPr txBox="1"/>
            <p:nvPr/>
          </p:nvSpPr>
          <p:spPr>
            <a:xfrm>
              <a:off x="0" y="-57150"/>
              <a:ext cx="812800"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2047906" y="685800"/>
            <a:ext cx="1503783" cy="1503783"/>
          </a:xfrm>
          <a:custGeom>
            <a:avLst/>
            <a:gdLst/>
            <a:ahLst/>
            <a:cxnLst/>
            <a:rect l="l" t="t" r="r" b="b"/>
            <a:pathLst>
              <a:path w="2255674" h="2255674">
                <a:moveTo>
                  <a:pt x="0" y="0"/>
                </a:moveTo>
                <a:lnTo>
                  <a:pt x="2255674" y="0"/>
                </a:lnTo>
                <a:lnTo>
                  <a:pt x="2255674" y="2255674"/>
                </a:lnTo>
                <a:lnTo>
                  <a:pt x="0" y="2255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120367" y="758261"/>
            <a:ext cx="1358861" cy="1358861"/>
          </a:xfrm>
          <a:custGeom>
            <a:avLst/>
            <a:gdLst/>
            <a:ahLst/>
            <a:cxnLst/>
            <a:rect l="l" t="t" r="r" b="b"/>
            <a:pathLst>
              <a:path w="2038292" h="2038292">
                <a:moveTo>
                  <a:pt x="0" y="0"/>
                </a:moveTo>
                <a:lnTo>
                  <a:pt x="2038292" y="0"/>
                </a:lnTo>
                <a:lnTo>
                  <a:pt x="2038292" y="2038292"/>
                </a:lnTo>
                <a:lnTo>
                  <a:pt x="0" y="2038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638732" y="688699"/>
            <a:ext cx="1503783" cy="1503783"/>
          </a:xfrm>
          <a:custGeom>
            <a:avLst/>
            <a:gdLst/>
            <a:ahLst/>
            <a:cxnLst/>
            <a:rect l="l" t="t" r="r" b="b"/>
            <a:pathLst>
              <a:path w="2255674" h="2255674">
                <a:moveTo>
                  <a:pt x="0" y="0"/>
                </a:moveTo>
                <a:lnTo>
                  <a:pt x="2255674" y="0"/>
                </a:lnTo>
                <a:lnTo>
                  <a:pt x="2255674" y="2255674"/>
                </a:lnTo>
                <a:lnTo>
                  <a:pt x="0" y="2255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11193" y="761160"/>
            <a:ext cx="1358861" cy="1358861"/>
          </a:xfrm>
          <a:custGeom>
            <a:avLst/>
            <a:gdLst/>
            <a:ahLst/>
            <a:cxnLst/>
            <a:rect l="l" t="t" r="r" b="b"/>
            <a:pathLst>
              <a:path w="2038292" h="2038292">
                <a:moveTo>
                  <a:pt x="0" y="0"/>
                </a:moveTo>
                <a:lnTo>
                  <a:pt x="2038292" y="0"/>
                </a:lnTo>
                <a:lnTo>
                  <a:pt x="2038292" y="2038292"/>
                </a:lnTo>
                <a:lnTo>
                  <a:pt x="0" y="2038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8890451" y="935939"/>
            <a:ext cx="1003504" cy="1003504"/>
          </a:xfrm>
          <a:custGeom>
            <a:avLst/>
            <a:gdLst/>
            <a:ahLst/>
            <a:cxnLst/>
            <a:rect l="l" t="t" r="r" b="b"/>
            <a:pathLst>
              <a:path w="1505256" h="1505256">
                <a:moveTo>
                  <a:pt x="0" y="0"/>
                </a:moveTo>
                <a:lnTo>
                  <a:pt x="1505256" y="0"/>
                </a:lnTo>
                <a:lnTo>
                  <a:pt x="1505256" y="1505256"/>
                </a:lnTo>
                <a:lnTo>
                  <a:pt x="0" y="15052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298045" y="935939"/>
            <a:ext cx="1003504" cy="1003504"/>
          </a:xfrm>
          <a:custGeom>
            <a:avLst/>
            <a:gdLst/>
            <a:ahLst/>
            <a:cxnLst/>
            <a:rect l="l" t="t" r="r" b="b"/>
            <a:pathLst>
              <a:path w="1505256" h="1505256">
                <a:moveTo>
                  <a:pt x="0" y="0"/>
                </a:moveTo>
                <a:lnTo>
                  <a:pt x="1505256" y="0"/>
                </a:lnTo>
                <a:lnTo>
                  <a:pt x="1505256" y="1505256"/>
                </a:lnTo>
                <a:lnTo>
                  <a:pt x="0" y="1505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4334318" y="679450"/>
            <a:ext cx="3523365" cy="423193"/>
          </a:xfrm>
          <a:prstGeom prst="rect">
            <a:avLst/>
          </a:prstGeom>
        </p:spPr>
        <p:txBody>
          <a:bodyPr lIns="0" tIns="0" rIns="0" bIns="0" rtlCol="0" anchor="t">
            <a:spAutoFit/>
          </a:bodyPr>
          <a:lstStyle/>
          <a:p>
            <a:pPr algn="ctr" defTabSz="609630">
              <a:lnSpc>
                <a:spcPts val="3302"/>
              </a:lnSpc>
            </a:pPr>
            <a:r>
              <a:rPr lang="en-US" sz="2922" b="1" spc="-87">
                <a:solidFill>
                  <a:srgbClr val="F27C2B"/>
                </a:solidFill>
                <a:latin typeface="Poppins Bold"/>
                <a:ea typeface="Poppins Bold"/>
                <a:cs typeface="Poppins Bold"/>
                <a:sym typeface="Poppins Bold"/>
              </a:rPr>
              <a:t>Vision &amp; Mission</a:t>
            </a:r>
          </a:p>
        </p:txBody>
      </p:sp>
      <p:sp>
        <p:nvSpPr>
          <p:cNvPr id="15" name="TextBox 15"/>
          <p:cNvSpPr txBox="1"/>
          <p:nvPr/>
        </p:nvSpPr>
        <p:spPr>
          <a:xfrm>
            <a:off x="363574" y="2825123"/>
            <a:ext cx="4872447" cy="2077492"/>
          </a:xfrm>
          <a:prstGeom prst="rect">
            <a:avLst/>
          </a:prstGeom>
        </p:spPr>
        <p:txBody>
          <a:bodyPr lIns="0" tIns="0" rIns="0" bIns="0" rtlCol="0" anchor="t">
            <a:spAutoFit/>
          </a:bodyPr>
          <a:lstStyle/>
          <a:p>
            <a:pPr algn="ctr" defTabSz="609630">
              <a:lnSpc>
                <a:spcPts val="1827"/>
              </a:lnSpc>
            </a:pPr>
            <a:r>
              <a:rPr lang="en-US" sz="1535" dirty="0">
                <a:solidFill>
                  <a:srgbClr val="FFFFFF"/>
                </a:solidFill>
                <a:latin typeface="Poppins"/>
                <a:ea typeface="Poppins"/>
                <a:cs typeface="Poppins"/>
                <a:sym typeface="Poppins"/>
              </a:rPr>
              <a:t>“To foster a vibrant, prosperous downtown district by enhancing the area’s economic base, improving aesthetics and accessibility, encouraging community engagement, and preserving the historical and cultural identity of Downtown Cadillac.  We aim to create a thriving, inclusive, and dynamic Downtown that continues to be the heart of the Community.”</a:t>
            </a:r>
          </a:p>
          <a:p>
            <a:pPr algn="ctr" defTabSz="609630">
              <a:lnSpc>
                <a:spcPts val="1827"/>
              </a:lnSpc>
            </a:pPr>
            <a:endParaRPr lang="en-US" sz="1535" dirty="0">
              <a:solidFill>
                <a:srgbClr val="FFFFFF"/>
              </a:solidFill>
              <a:latin typeface="Poppins"/>
              <a:ea typeface="Poppins"/>
              <a:cs typeface="Poppins"/>
              <a:sym typeface="Poppins"/>
            </a:endParaRPr>
          </a:p>
        </p:txBody>
      </p:sp>
      <p:sp>
        <p:nvSpPr>
          <p:cNvPr id="16" name="TextBox 16"/>
          <p:cNvSpPr txBox="1"/>
          <p:nvPr/>
        </p:nvSpPr>
        <p:spPr>
          <a:xfrm>
            <a:off x="528458" y="2343546"/>
            <a:ext cx="4542677" cy="384721"/>
          </a:xfrm>
          <a:prstGeom prst="rect">
            <a:avLst/>
          </a:prstGeom>
        </p:spPr>
        <p:txBody>
          <a:bodyPr wrap="square" lIns="0" tIns="0" rIns="0" bIns="0" rtlCol="0" anchor="t">
            <a:spAutoFit/>
          </a:bodyPr>
          <a:lstStyle/>
          <a:p>
            <a:pPr algn="ctr" defTabSz="609630">
              <a:lnSpc>
                <a:spcPts val="3013"/>
              </a:lnSpc>
            </a:pPr>
            <a:r>
              <a:rPr lang="en-US" sz="2666" b="1" spc="-79" dirty="0">
                <a:solidFill>
                  <a:srgbClr val="FFFFFF"/>
                </a:solidFill>
                <a:latin typeface="Poppins Bold"/>
                <a:ea typeface="Poppins Bold"/>
                <a:cs typeface="Poppins Bold"/>
                <a:sym typeface="Poppins Bold"/>
              </a:rPr>
              <a:t>Downtown Cadillac Mission</a:t>
            </a:r>
          </a:p>
        </p:txBody>
      </p:sp>
      <p:grpSp>
        <p:nvGrpSpPr>
          <p:cNvPr id="17" name="Group 17"/>
          <p:cNvGrpSpPr/>
          <p:nvPr/>
        </p:nvGrpSpPr>
        <p:grpSpPr>
          <a:xfrm>
            <a:off x="-895271" y="6697253"/>
            <a:ext cx="13982542" cy="489534"/>
            <a:chOff x="0" y="0"/>
            <a:chExt cx="11607985" cy="406400"/>
          </a:xfrm>
        </p:grpSpPr>
        <p:sp>
          <p:nvSpPr>
            <p:cNvPr id="18" name="Freeform 1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F60"/>
            </a:solidFill>
          </p:spPr>
          <p:txBody>
            <a:bodyPr/>
            <a:lstStyle/>
            <a:p>
              <a:pPr defTabSz="609630"/>
              <a:endParaRPr lang="en-US" sz="1200">
                <a:solidFill>
                  <a:prstClr val="black"/>
                </a:solidFill>
                <a:latin typeface="Calibri"/>
              </a:endParaRPr>
            </a:p>
          </p:txBody>
        </p:sp>
        <p:sp>
          <p:nvSpPr>
            <p:cNvPr id="19" name="TextBox 19"/>
            <p:cNvSpPr txBox="1"/>
            <p:nvPr/>
          </p:nvSpPr>
          <p:spPr>
            <a:xfrm>
              <a:off x="0" y="-57150"/>
              <a:ext cx="11607985"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20"/>
          <p:cNvGrpSpPr/>
          <p:nvPr/>
        </p:nvGrpSpPr>
        <p:grpSpPr>
          <a:xfrm>
            <a:off x="1291922" y="6697253"/>
            <a:ext cx="9608158" cy="489534"/>
            <a:chOff x="0" y="0"/>
            <a:chExt cx="7976472" cy="406400"/>
          </a:xfrm>
        </p:grpSpPr>
        <p:sp>
          <p:nvSpPr>
            <p:cNvPr id="21" name="Freeform 21"/>
            <p:cNvSpPr/>
            <p:nvPr/>
          </p:nvSpPr>
          <p:spPr>
            <a:xfrm>
              <a:off x="0" y="0"/>
              <a:ext cx="7976472" cy="406400"/>
            </a:xfrm>
            <a:custGeom>
              <a:avLst/>
              <a:gdLst/>
              <a:ahLst/>
              <a:cxnLst/>
              <a:rect l="l" t="t" r="r" b="b"/>
              <a:pathLst>
                <a:path w="7976472" h="406400">
                  <a:moveTo>
                    <a:pt x="7773272" y="0"/>
                  </a:moveTo>
                  <a:cubicBezTo>
                    <a:pt x="7885496" y="0"/>
                    <a:pt x="7976472" y="90976"/>
                    <a:pt x="7976472" y="203200"/>
                  </a:cubicBezTo>
                  <a:cubicBezTo>
                    <a:pt x="7976472" y="315424"/>
                    <a:pt x="7885496" y="406400"/>
                    <a:pt x="7773272" y="406400"/>
                  </a:cubicBezTo>
                  <a:lnTo>
                    <a:pt x="203200" y="406400"/>
                  </a:lnTo>
                  <a:cubicBezTo>
                    <a:pt x="90976" y="406400"/>
                    <a:pt x="0" y="315424"/>
                    <a:pt x="0" y="203200"/>
                  </a:cubicBezTo>
                  <a:cubicBezTo>
                    <a:pt x="0" y="90976"/>
                    <a:pt x="90976" y="0"/>
                    <a:pt x="203200" y="0"/>
                  </a:cubicBezTo>
                  <a:close/>
                </a:path>
              </a:pathLst>
            </a:custGeom>
            <a:solidFill>
              <a:srgbClr val="5A9FAA"/>
            </a:solidFill>
          </p:spPr>
          <p:txBody>
            <a:bodyPr/>
            <a:lstStyle/>
            <a:p>
              <a:pPr defTabSz="609630"/>
              <a:endParaRPr lang="en-US" sz="1200">
                <a:solidFill>
                  <a:prstClr val="black"/>
                </a:solidFill>
                <a:latin typeface="Calibri"/>
              </a:endParaRPr>
            </a:p>
          </p:txBody>
        </p:sp>
        <p:sp>
          <p:nvSpPr>
            <p:cNvPr id="22" name="TextBox 22"/>
            <p:cNvSpPr txBox="1"/>
            <p:nvPr/>
          </p:nvSpPr>
          <p:spPr>
            <a:xfrm>
              <a:off x="0" y="-57150"/>
              <a:ext cx="7976472"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3" name="Group 23"/>
          <p:cNvGrpSpPr/>
          <p:nvPr/>
        </p:nvGrpSpPr>
        <p:grpSpPr>
          <a:xfrm>
            <a:off x="2911192" y="6697253"/>
            <a:ext cx="6369617" cy="489534"/>
            <a:chOff x="0" y="0"/>
            <a:chExt cx="5287909" cy="406400"/>
          </a:xfrm>
        </p:grpSpPr>
        <p:sp>
          <p:nvSpPr>
            <p:cNvPr id="24" name="Freeform 24"/>
            <p:cNvSpPr/>
            <p:nvPr/>
          </p:nvSpPr>
          <p:spPr>
            <a:xfrm>
              <a:off x="0" y="0"/>
              <a:ext cx="5287909" cy="406400"/>
            </a:xfrm>
            <a:custGeom>
              <a:avLst/>
              <a:gdLst/>
              <a:ahLst/>
              <a:cxnLst/>
              <a:rect l="l" t="t" r="r" b="b"/>
              <a:pathLst>
                <a:path w="5287909" h="406400">
                  <a:moveTo>
                    <a:pt x="5084709" y="0"/>
                  </a:moveTo>
                  <a:cubicBezTo>
                    <a:pt x="5196934" y="0"/>
                    <a:pt x="5287909" y="90976"/>
                    <a:pt x="5287909" y="203200"/>
                  </a:cubicBezTo>
                  <a:cubicBezTo>
                    <a:pt x="5287909" y="315424"/>
                    <a:pt x="5196934" y="406400"/>
                    <a:pt x="5084709" y="406400"/>
                  </a:cubicBezTo>
                  <a:lnTo>
                    <a:pt x="203200" y="406400"/>
                  </a:lnTo>
                  <a:cubicBezTo>
                    <a:pt x="90976" y="406400"/>
                    <a:pt x="0" y="315424"/>
                    <a:pt x="0" y="203200"/>
                  </a:cubicBezTo>
                  <a:cubicBezTo>
                    <a:pt x="0" y="90976"/>
                    <a:pt x="90976" y="0"/>
                    <a:pt x="203200" y="0"/>
                  </a:cubicBezTo>
                  <a:close/>
                </a:path>
              </a:pathLst>
            </a:custGeom>
            <a:solidFill>
              <a:srgbClr val="F27C2B"/>
            </a:solidFill>
          </p:spPr>
          <p:txBody>
            <a:bodyPr/>
            <a:lstStyle/>
            <a:p>
              <a:pPr defTabSz="609630"/>
              <a:endParaRPr lang="en-US" sz="1200">
                <a:solidFill>
                  <a:prstClr val="black"/>
                </a:solidFill>
                <a:latin typeface="Calibri"/>
              </a:endParaRPr>
            </a:p>
          </p:txBody>
        </p:sp>
        <p:sp>
          <p:nvSpPr>
            <p:cNvPr id="25" name="TextBox 25"/>
            <p:cNvSpPr txBox="1"/>
            <p:nvPr/>
          </p:nvSpPr>
          <p:spPr>
            <a:xfrm>
              <a:off x="0" y="-57150"/>
              <a:ext cx="5287909" cy="463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TextBox 26"/>
          <p:cNvSpPr txBox="1"/>
          <p:nvPr/>
        </p:nvSpPr>
        <p:spPr>
          <a:xfrm>
            <a:off x="6712665" y="2837343"/>
            <a:ext cx="5306467" cy="2308324"/>
          </a:xfrm>
          <a:prstGeom prst="rect">
            <a:avLst/>
          </a:prstGeom>
        </p:spPr>
        <p:txBody>
          <a:bodyPr lIns="0" tIns="0" rIns="0" bIns="0" rtlCol="0" anchor="t">
            <a:spAutoFit/>
          </a:bodyPr>
          <a:lstStyle/>
          <a:p>
            <a:pPr algn="ctr" defTabSz="609630">
              <a:lnSpc>
                <a:spcPts val="1827"/>
              </a:lnSpc>
            </a:pPr>
            <a:r>
              <a:rPr lang="en-US" sz="1535" dirty="0">
                <a:solidFill>
                  <a:srgbClr val="FFFFFF"/>
                </a:solidFill>
                <a:latin typeface="Poppins"/>
                <a:ea typeface="Poppins"/>
                <a:cs typeface="Poppins"/>
                <a:sym typeface="Poppins"/>
              </a:rPr>
              <a:t>“We envision a vibrant, walkable downtown where thriving local businesses, cherished historic character, and dynamic public spaces come together to create an engaging destination for all. By supporting entrepreneurship, honoring our architectural heritage, and fostering a culture of creativity and community through strategic events, marketing, and placemaking, we aim to build a downtown that is economically resilient, culturally rich, and welcoming to residents and visitors alike.”</a:t>
            </a:r>
          </a:p>
        </p:txBody>
      </p:sp>
      <p:sp>
        <p:nvSpPr>
          <p:cNvPr id="27" name="TextBox 27"/>
          <p:cNvSpPr txBox="1"/>
          <p:nvPr/>
        </p:nvSpPr>
        <p:spPr>
          <a:xfrm>
            <a:off x="7187408" y="2389332"/>
            <a:ext cx="4542677" cy="384721"/>
          </a:xfrm>
          <a:prstGeom prst="rect">
            <a:avLst/>
          </a:prstGeom>
        </p:spPr>
        <p:txBody>
          <a:bodyPr wrap="square" lIns="0" tIns="0" rIns="0" bIns="0" rtlCol="0" anchor="t">
            <a:spAutoFit/>
          </a:bodyPr>
          <a:lstStyle/>
          <a:p>
            <a:pPr algn="ctr" defTabSz="609630">
              <a:lnSpc>
                <a:spcPts val="3013"/>
              </a:lnSpc>
            </a:pPr>
            <a:r>
              <a:rPr lang="en-US" sz="2666" b="1" spc="-79" dirty="0">
                <a:solidFill>
                  <a:srgbClr val="FFFFFF"/>
                </a:solidFill>
                <a:latin typeface="Poppins Bold"/>
                <a:ea typeface="Poppins Bold"/>
                <a:cs typeface="Poppins Bold"/>
                <a:sym typeface="Poppins Bold"/>
              </a:rPr>
              <a:t>Downtown Cadillac Vision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0359FF-1087-47B3-6EB5-31497B4F2AFA}"/>
              </a:ext>
            </a:extLst>
          </p:cNvPr>
          <p:cNvPicPr>
            <a:picLocks noChangeAspect="1"/>
          </p:cNvPicPr>
          <p:nvPr/>
        </p:nvPicPr>
        <p:blipFill>
          <a:blip r:embed="rId3"/>
          <a:stretch>
            <a:fillRect/>
          </a:stretch>
        </p:blipFill>
        <p:spPr>
          <a:xfrm>
            <a:off x="213630" y="68827"/>
            <a:ext cx="6683528" cy="4844886"/>
          </a:xfrm>
          <a:prstGeom prst="rect">
            <a:avLst/>
          </a:prstGeom>
        </p:spPr>
      </p:pic>
      <p:pic>
        <p:nvPicPr>
          <p:cNvPr id="8" name="Picture 7">
            <a:extLst>
              <a:ext uri="{FF2B5EF4-FFF2-40B4-BE49-F238E27FC236}">
                <a16:creationId xmlns:a16="http://schemas.microsoft.com/office/drawing/2014/main" id="{EC4D7F86-D721-4AB4-63C4-6432D21DDD43}"/>
              </a:ext>
            </a:extLst>
          </p:cNvPr>
          <p:cNvPicPr>
            <a:picLocks noChangeAspect="1"/>
          </p:cNvPicPr>
          <p:nvPr/>
        </p:nvPicPr>
        <p:blipFill>
          <a:blip r:embed="rId4"/>
          <a:stretch>
            <a:fillRect/>
          </a:stretch>
        </p:blipFill>
        <p:spPr>
          <a:xfrm>
            <a:off x="8729749" y="574964"/>
            <a:ext cx="2518354" cy="2518354"/>
          </a:xfrm>
          <a:prstGeom prst="rect">
            <a:avLst/>
          </a:prstGeom>
        </p:spPr>
      </p:pic>
      <p:pic>
        <p:nvPicPr>
          <p:cNvPr id="7" name="Picture 6">
            <a:extLst>
              <a:ext uri="{FF2B5EF4-FFF2-40B4-BE49-F238E27FC236}">
                <a16:creationId xmlns:a16="http://schemas.microsoft.com/office/drawing/2014/main" id="{D365EF27-FBA6-ADFB-C3C9-2337B4787B56}"/>
              </a:ext>
            </a:extLst>
          </p:cNvPr>
          <p:cNvPicPr>
            <a:picLocks noChangeAspect="1"/>
          </p:cNvPicPr>
          <p:nvPr/>
        </p:nvPicPr>
        <p:blipFill>
          <a:blip r:embed="rId5"/>
          <a:stretch>
            <a:fillRect/>
          </a:stretch>
        </p:blipFill>
        <p:spPr>
          <a:xfrm>
            <a:off x="5508473" y="3093317"/>
            <a:ext cx="6683527" cy="3764683"/>
          </a:xfrm>
          <a:prstGeom prst="rect">
            <a:avLst/>
          </a:prstGeom>
        </p:spPr>
      </p:pic>
    </p:spTree>
    <p:extLst>
      <p:ext uri="{BB962C8B-B14F-4D97-AF65-F5344CB8AC3E}">
        <p14:creationId xmlns:p14="http://schemas.microsoft.com/office/powerpoint/2010/main" val="276165972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7849</TotalTime>
  <Words>1520</Words>
  <Application>Microsoft Office PowerPoint</Application>
  <PresentationFormat>Widescreen</PresentationFormat>
  <Paragraphs>168</Paragraphs>
  <Slides>16</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Arial</vt:lpstr>
      <vt:lpstr>Calibri</vt:lpstr>
      <vt:lpstr>Century Gothic</vt:lpstr>
      <vt:lpstr>Courier New</vt:lpstr>
      <vt:lpstr>Gill Sans MT</vt:lpstr>
      <vt:lpstr>Gill Sans MT Condensed</vt:lpstr>
      <vt:lpstr>Open Sans Bold</vt:lpstr>
      <vt:lpstr>Open Sans Light</vt:lpstr>
      <vt:lpstr>Poppins</vt:lpstr>
      <vt:lpstr>Poppins Bold</vt:lpstr>
      <vt:lpstr>Wingdings</vt:lpstr>
      <vt:lpstr>Gallery</vt:lpstr>
      <vt:lpstr>Office Theme</vt:lpstr>
      <vt:lpstr>PowerPoint Presentation</vt:lpstr>
      <vt:lpstr>PA 57 of 2018 </vt:lpstr>
      <vt:lpstr>Tax Increment Financing (TIF) &amp; Development Plan</vt:lpstr>
      <vt:lpstr>Dda board members </vt:lpstr>
      <vt:lpstr>Goals and direction Last updated in tif plan in 2007</vt:lpstr>
      <vt:lpstr>PowerPoint Presentation</vt:lpstr>
      <vt:lpstr>PowerPoint Presentation</vt:lpstr>
      <vt:lpstr>PowerPoint Presentation</vt:lpstr>
      <vt:lpstr>PowerPoint Presentation</vt:lpstr>
      <vt:lpstr>PowerPoint Presentation</vt:lpstr>
      <vt:lpstr>Projects completed</vt:lpstr>
      <vt:lpstr>Project updates</vt:lpstr>
      <vt:lpstr>In progress</vt:lpstr>
      <vt:lpstr>Future Projects  </vt:lpstr>
      <vt:lpstr>Staff training and updates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Downtown sidewalk public forum</dc:title>
  <dc:subject/>
  <dc:creator>Danielle Timmer</dc:creator>
  <cp:lastModifiedBy>Travis Owens</cp:lastModifiedBy>
  <cp:revision>53</cp:revision>
  <cp:lastPrinted>2024-01-30T20:15:57Z</cp:lastPrinted>
  <dcterms:created xsi:type="dcterms:W3CDTF">2023-08-01T19:33:52Z</dcterms:created>
  <dcterms:modified xsi:type="dcterms:W3CDTF">2025-07-30T11:34:58Z</dcterms:modified>
</cp:coreProperties>
</file>