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4"/>
  </p:sldMasterIdLst>
  <p:notesMasterIdLst>
    <p:notesMasterId r:id="rId45"/>
  </p:notesMasterIdLst>
  <p:handoutMasterIdLst>
    <p:handoutMasterId r:id="rId46"/>
  </p:handoutMasterIdLst>
  <p:sldIdLst>
    <p:sldId id="256" r:id="rId5"/>
    <p:sldId id="279" r:id="rId6"/>
    <p:sldId id="302" r:id="rId7"/>
    <p:sldId id="336" r:id="rId8"/>
    <p:sldId id="296" r:id="rId9"/>
    <p:sldId id="288" r:id="rId10"/>
    <p:sldId id="324" r:id="rId11"/>
    <p:sldId id="323" r:id="rId12"/>
    <p:sldId id="298" r:id="rId13"/>
    <p:sldId id="325" r:id="rId14"/>
    <p:sldId id="326" r:id="rId15"/>
    <p:sldId id="304" r:id="rId16"/>
    <p:sldId id="307" r:id="rId17"/>
    <p:sldId id="295" r:id="rId18"/>
    <p:sldId id="334" r:id="rId19"/>
    <p:sldId id="308" r:id="rId20"/>
    <p:sldId id="335" r:id="rId21"/>
    <p:sldId id="306" r:id="rId22"/>
    <p:sldId id="309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2" r:id="rId31"/>
    <p:sldId id="321" r:id="rId32"/>
    <p:sldId id="332" r:id="rId33"/>
    <p:sldId id="320" r:id="rId34"/>
    <p:sldId id="328" r:id="rId35"/>
    <p:sldId id="310" r:id="rId36"/>
    <p:sldId id="297" r:id="rId37"/>
    <p:sldId id="329" r:id="rId38"/>
    <p:sldId id="280" r:id="rId39"/>
    <p:sldId id="327" r:id="rId40"/>
    <p:sldId id="301" r:id="rId41"/>
    <p:sldId id="331" r:id="rId42"/>
    <p:sldId id="287" r:id="rId43"/>
    <p:sldId id="265" r:id="rId4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802BCE-8866-4599-96CD-1C59CACA164A}">
          <p14:sldIdLst>
            <p14:sldId id="256"/>
            <p14:sldId id="279"/>
            <p14:sldId id="302"/>
            <p14:sldId id="336"/>
            <p14:sldId id="296"/>
            <p14:sldId id="288"/>
            <p14:sldId id="324"/>
            <p14:sldId id="323"/>
            <p14:sldId id="298"/>
            <p14:sldId id="325"/>
            <p14:sldId id="326"/>
            <p14:sldId id="304"/>
            <p14:sldId id="307"/>
            <p14:sldId id="295"/>
            <p14:sldId id="334"/>
            <p14:sldId id="308"/>
            <p14:sldId id="335"/>
            <p14:sldId id="306"/>
            <p14:sldId id="309"/>
            <p14:sldId id="313"/>
            <p14:sldId id="314"/>
            <p14:sldId id="315"/>
            <p14:sldId id="316"/>
            <p14:sldId id="317"/>
            <p14:sldId id="318"/>
            <p14:sldId id="319"/>
            <p14:sldId id="322"/>
            <p14:sldId id="321"/>
            <p14:sldId id="332"/>
            <p14:sldId id="320"/>
            <p14:sldId id="328"/>
            <p14:sldId id="310"/>
            <p14:sldId id="297"/>
            <p14:sldId id="329"/>
            <p14:sldId id="280"/>
            <p14:sldId id="327"/>
            <p14:sldId id="301"/>
            <p14:sldId id="331"/>
            <p14:sldId id="287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F9"/>
    <a:srgbClr val="627272"/>
    <a:srgbClr val="93A5A8"/>
    <a:srgbClr val="685135"/>
    <a:srgbClr val="BDA07D"/>
    <a:srgbClr val="3E709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226" autoAdjust="0"/>
  </p:normalViewPr>
  <p:slideViewPr>
    <p:cSldViewPr snapToGrid="0">
      <p:cViewPr varScale="1">
        <p:scale>
          <a:sx n="89" d="100"/>
          <a:sy n="89" d="100"/>
        </p:scale>
        <p:origin x="1326" y="5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44331-E874-4D11-8AA4-FEC2F0C778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24EFE6-FF71-478B-ACC7-E2A675713E57}">
      <dgm:prSet/>
      <dgm:spPr/>
      <dgm:t>
        <a:bodyPr/>
        <a:lstStyle/>
        <a:p>
          <a:r>
            <a:rPr lang="en-US" b="1">
              <a:solidFill>
                <a:schemeClr val="accent1">
                  <a:lumMod val="75000"/>
                </a:schemeClr>
              </a:solidFill>
            </a:rPr>
            <a:t>Welcome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795EDDFB-90C4-408E-9EBE-1CFFA719261E}" type="parTrans" cxnId="{E7FF834A-C42E-4551-BE93-6C04F6D7B759}">
      <dgm:prSet/>
      <dgm:spPr/>
      <dgm:t>
        <a:bodyPr/>
        <a:lstStyle/>
        <a:p>
          <a:endParaRPr lang="en-US"/>
        </a:p>
      </dgm:t>
    </dgm:pt>
    <dgm:pt modelId="{EC761209-3DBE-4447-AC28-2E36BFF5B521}" type="sibTrans" cxnId="{E7FF834A-C42E-4551-BE93-6C04F6D7B759}">
      <dgm:prSet/>
      <dgm:spPr/>
      <dgm:t>
        <a:bodyPr/>
        <a:lstStyle/>
        <a:p>
          <a:endParaRPr lang="en-US"/>
        </a:p>
      </dgm:t>
    </dgm:pt>
    <dgm:pt modelId="{33794DB0-A6D4-4C73-AD1C-B0DFC0175963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Recap Original Draft STR Ordinance</a:t>
          </a:r>
        </a:p>
      </dgm:t>
    </dgm:pt>
    <dgm:pt modelId="{2A0A3270-994B-487F-B6AC-B89D2EA12708}" type="parTrans" cxnId="{DB8D7B9A-8B0E-47B2-A07B-AC0A5B1C319E}">
      <dgm:prSet/>
      <dgm:spPr/>
      <dgm:t>
        <a:bodyPr/>
        <a:lstStyle/>
        <a:p>
          <a:endParaRPr lang="en-US"/>
        </a:p>
      </dgm:t>
    </dgm:pt>
    <dgm:pt modelId="{7F4C0321-09E2-4B53-BDE1-05137E00E652}" type="sibTrans" cxnId="{DB8D7B9A-8B0E-47B2-A07B-AC0A5B1C319E}">
      <dgm:prSet/>
      <dgm:spPr/>
      <dgm:t>
        <a:bodyPr/>
        <a:lstStyle/>
        <a:p>
          <a:endParaRPr lang="en-US"/>
        </a:p>
      </dgm:t>
    </dgm:pt>
    <dgm:pt modelId="{C77004DE-F69B-47FE-9089-015D48421EFD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Recap Public Feedback since June 13</a:t>
          </a:r>
        </a:p>
      </dgm:t>
    </dgm:pt>
    <dgm:pt modelId="{BEE3B9DA-3641-45A1-8C7E-93A8A83F5802}" type="parTrans" cxnId="{087B058E-FBD7-4D49-95D4-F08591E79AE6}">
      <dgm:prSet/>
      <dgm:spPr/>
      <dgm:t>
        <a:bodyPr/>
        <a:lstStyle/>
        <a:p>
          <a:endParaRPr lang="en-US"/>
        </a:p>
      </dgm:t>
    </dgm:pt>
    <dgm:pt modelId="{46D71497-A9F0-4A36-8DE5-44EDB8710367}" type="sibTrans" cxnId="{087B058E-FBD7-4D49-95D4-F08591E79AE6}">
      <dgm:prSet/>
      <dgm:spPr/>
      <dgm:t>
        <a:bodyPr/>
        <a:lstStyle/>
        <a:p>
          <a:endParaRPr lang="en-US"/>
        </a:p>
      </dgm:t>
    </dgm:pt>
    <dgm:pt modelId="{F67AB037-3F0C-4B0F-BB46-6E57C43B0109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Updates Based on Feedback Received</a:t>
          </a:r>
        </a:p>
      </dgm:t>
    </dgm:pt>
    <dgm:pt modelId="{31E4C881-4450-4448-8F51-01C6CA71CD19}" type="parTrans" cxnId="{858BCCD9-7317-4ED1-90EA-F8472D5674F3}">
      <dgm:prSet/>
      <dgm:spPr/>
      <dgm:t>
        <a:bodyPr/>
        <a:lstStyle/>
        <a:p>
          <a:endParaRPr lang="en-US"/>
        </a:p>
      </dgm:t>
    </dgm:pt>
    <dgm:pt modelId="{3571276C-EBA4-40AD-B778-EB7CEF9B5018}" type="sibTrans" cxnId="{858BCCD9-7317-4ED1-90EA-F8472D5674F3}">
      <dgm:prSet/>
      <dgm:spPr/>
      <dgm:t>
        <a:bodyPr/>
        <a:lstStyle/>
        <a:p>
          <a:endParaRPr lang="en-US"/>
        </a:p>
      </dgm:t>
    </dgm:pt>
    <dgm:pt modelId="{9952C019-3842-4A8D-B5D0-9F6E656B7B32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Break</a:t>
          </a:r>
        </a:p>
      </dgm:t>
    </dgm:pt>
    <dgm:pt modelId="{5252DD8C-01C0-49FD-8C6C-6FD0630FD7F2}" type="parTrans" cxnId="{BEE00797-40CD-478E-96E5-E06CC982ABE5}">
      <dgm:prSet/>
      <dgm:spPr/>
      <dgm:t>
        <a:bodyPr/>
        <a:lstStyle/>
        <a:p>
          <a:endParaRPr lang="en-US"/>
        </a:p>
      </dgm:t>
    </dgm:pt>
    <dgm:pt modelId="{7B196E9A-1A74-406A-BE65-D49314FA5DA5}" type="sibTrans" cxnId="{BEE00797-40CD-478E-96E5-E06CC982ABE5}">
      <dgm:prSet/>
      <dgm:spPr/>
      <dgm:t>
        <a:bodyPr/>
        <a:lstStyle/>
        <a:p>
          <a:endParaRPr lang="en-US"/>
        </a:p>
      </dgm:t>
    </dgm:pt>
    <dgm:pt modelId="{FE0FA2E2-357F-4DC8-BE31-D780877A326A}">
      <dgm:prSet/>
      <dgm:spPr/>
      <dgm:t>
        <a:bodyPr/>
        <a:lstStyle/>
        <a:p>
          <a:r>
            <a:rPr lang="en-US" b="1">
              <a:solidFill>
                <a:schemeClr val="accent1">
                  <a:lumMod val="75000"/>
                </a:schemeClr>
              </a:solidFill>
            </a:rPr>
            <a:t>Q&amp;A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9257CDEB-5787-4334-893C-582D3DDF9CF9}" type="parTrans" cxnId="{3A3D45CA-C442-4669-B16D-2ED75B42BD04}">
      <dgm:prSet/>
      <dgm:spPr/>
      <dgm:t>
        <a:bodyPr/>
        <a:lstStyle/>
        <a:p>
          <a:endParaRPr lang="en-US"/>
        </a:p>
      </dgm:t>
    </dgm:pt>
    <dgm:pt modelId="{4F1C422B-91B2-4198-8C64-C51A159D107F}" type="sibTrans" cxnId="{3A3D45CA-C442-4669-B16D-2ED75B42BD04}">
      <dgm:prSet/>
      <dgm:spPr/>
      <dgm:t>
        <a:bodyPr/>
        <a:lstStyle/>
        <a:p>
          <a:endParaRPr lang="en-US"/>
        </a:p>
      </dgm:t>
    </dgm:pt>
    <dgm:pt modelId="{09017160-4A5A-4A26-9E47-E715DD3FB409}">
      <dgm:prSet/>
      <dgm:spPr/>
      <dgm:t>
        <a:bodyPr/>
        <a:lstStyle/>
        <a:p>
          <a:r>
            <a:rPr lang="en-US" b="1">
              <a:solidFill>
                <a:schemeClr val="accent1">
                  <a:lumMod val="75000"/>
                </a:schemeClr>
              </a:solidFill>
            </a:rPr>
            <a:t>Next Steps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E3A4F0CA-FA04-4E9B-B907-37507F452156}" type="parTrans" cxnId="{176EFEB6-9071-4945-B2D8-43B25D879CD4}">
      <dgm:prSet/>
      <dgm:spPr/>
      <dgm:t>
        <a:bodyPr/>
        <a:lstStyle/>
        <a:p>
          <a:endParaRPr lang="en-US"/>
        </a:p>
      </dgm:t>
    </dgm:pt>
    <dgm:pt modelId="{1B71B386-4567-4BFA-A98B-8C6CDAC07A48}" type="sibTrans" cxnId="{176EFEB6-9071-4945-B2D8-43B25D879CD4}">
      <dgm:prSet/>
      <dgm:spPr/>
      <dgm:t>
        <a:bodyPr/>
        <a:lstStyle/>
        <a:p>
          <a:endParaRPr lang="en-US"/>
        </a:p>
      </dgm:t>
    </dgm:pt>
    <dgm:pt modelId="{53E4E7B2-F56F-486A-8D16-21D1E69EB35F}" type="pres">
      <dgm:prSet presAssocID="{B7744331-E874-4D11-8AA4-FEC2F0C77871}" presName="vert0" presStyleCnt="0">
        <dgm:presLayoutVars>
          <dgm:dir/>
          <dgm:animOne val="branch"/>
          <dgm:animLvl val="lvl"/>
        </dgm:presLayoutVars>
      </dgm:prSet>
      <dgm:spPr/>
    </dgm:pt>
    <dgm:pt modelId="{19BBE271-6BAE-4927-A5A2-FDCB98BDFB34}" type="pres">
      <dgm:prSet presAssocID="{8924EFE6-FF71-478B-ACC7-E2A675713E57}" presName="thickLine" presStyleLbl="alignNode1" presStyleIdx="0" presStyleCnt="7"/>
      <dgm:spPr/>
    </dgm:pt>
    <dgm:pt modelId="{CD9F6A3C-2C21-43A7-B3F9-65BC4CEAD03A}" type="pres">
      <dgm:prSet presAssocID="{8924EFE6-FF71-478B-ACC7-E2A675713E57}" presName="horz1" presStyleCnt="0"/>
      <dgm:spPr/>
    </dgm:pt>
    <dgm:pt modelId="{145039DA-4C49-4E30-97E0-19E186A33393}" type="pres">
      <dgm:prSet presAssocID="{8924EFE6-FF71-478B-ACC7-E2A675713E57}" presName="tx1" presStyleLbl="revTx" presStyleIdx="0" presStyleCnt="7"/>
      <dgm:spPr/>
    </dgm:pt>
    <dgm:pt modelId="{C48DE5A9-DE0E-41E6-ADED-DF9820C76DC6}" type="pres">
      <dgm:prSet presAssocID="{8924EFE6-FF71-478B-ACC7-E2A675713E57}" presName="vert1" presStyleCnt="0"/>
      <dgm:spPr/>
    </dgm:pt>
    <dgm:pt modelId="{AB8D6FFA-15CD-4DF0-A741-1617B2DBF3E4}" type="pres">
      <dgm:prSet presAssocID="{33794DB0-A6D4-4C73-AD1C-B0DFC0175963}" presName="thickLine" presStyleLbl="alignNode1" presStyleIdx="1" presStyleCnt="7"/>
      <dgm:spPr/>
    </dgm:pt>
    <dgm:pt modelId="{3034F7C2-1D0F-49B9-AE16-2A85009ED741}" type="pres">
      <dgm:prSet presAssocID="{33794DB0-A6D4-4C73-AD1C-B0DFC0175963}" presName="horz1" presStyleCnt="0"/>
      <dgm:spPr/>
    </dgm:pt>
    <dgm:pt modelId="{095245D4-2CD9-40F3-A2C2-4A383F8E857E}" type="pres">
      <dgm:prSet presAssocID="{33794DB0-A6D4-4C73-AD1C-B0DFC0175963}" presName="tx1" presStyleLbl="revTx" presStyleIdx="1" presStyleCnt="7"/>
      <dgm:spPr/>
    </dgm:pt>
    <dgm:pt modelId="{96FE5C95-B1D2-41A4-9305-0928753BFD3D}" type="pres">
      <dgm:prSet presAssocID="{33794DB0-A6D4-4C73-AD1C-B0DFC0175963}" presName="vert1" presStyleCnt="0"/>
      <dgm:spPr/>
    </dgm:pt>
    <dgm:pt modelId="{6D033BF6-7891-4883-AD4E-3ECE40802145}" type="pres">
      <dgm:prSet presAssocID="{C77004DE-F69B-47FE-9089-015D48421EFD}" presName="thickLine" presStyleLbl="alignNode1" presStyleIdx="2" presStyleCnt="7"/>
      <dgm:spPr/>
    </dgm:pt>
    <dgm:pt modelId="{6118BAED-BCF0-420D-8B4F-207999F16720}" type="pres">
      <dgm:prSet presAssocID="{C77004DE-F69B-47FE-9089-015D48421EFD}" presName="horz1" presStyleCnt="0"/>
      <dgm:spPr/>
    </dgm:pt>
    <dgm:pt modelId="{8269201C-9A8C-4A10-BDEF-2062484410C1}" type="pres">
      <dgm:prSet presAssocID="{C77004DE-F69B-47FE-9089-015D48421EFD}" presName="tx1" presStyleLbl="revTx" presStyleIdx="2" presStyleCnt="7"/>
      <dgm:spPr/>
    </dgm:pt>
    <dgm:pt modelId="{BC9F4D6B-6281-48AC-AEA9-5491D096AD51}" type="pres">
      <dgm:prSet presAssocID="{C77004DE-F69B-47FE-9089-015D48421EFD}" presName="vert1" presStyleCnt="0"/>
      <dgm:spPr/>
    </dgm:pt>
    <dgm:pt modelId="{A926A2F1-8186-402D-8EDB-B26B8F0765DA}" type="pres">
      <dgm:prSet presAssocID="{F67AB037-3F0C-4B0F-BB46-6E57C43B0109}" presName="thickLine" presStyleLbl="alignNode1" presStyleIdx="3" presStyleCnt="7"/>
      <dgm:spPr/>
    </dgm:pt>
    <dgm:pt modelId="{19EBA431-195F-430B-8828-FBB1B6153AC9}" type="pres">
      <dgm:prSet presAssocID="{F67AB037-3F0C-4B0F-BB46-6E57C43B0109}" presName="horz1" presStyleCnt="0"/>
      <dgm:spPr/>
    </dgm:pt>
    <dgm:pt modelId="{28B16522-8A0D-4388-ADF8-41875BE4BF6A}" type="pres">
      <dgm:prSet presAssocID="{F67AB037-3F0C-4B0F-BB46-6E57C43B0109}" presName="tx1" presStyleLbl="revTx" presStyleIdx="3" presStyleCnt="7"/>
      <dgm:spPr/>
    </dgm:pt>
    <dgm:pt modelId="{FAC7B031-7D87-49FB-B82D-04BF0166D720}" type="pres">
      <dgm:prSet presAssocID="{F67AB037-3F0C-4B0F-BB46-6E57C43B0109}" presName="vert1" presStyleCnt="0"/>
      <dgm:spPr/>
    </dgm:pt>
    <dgm:pt modelId="{533348A0-64FB-4D25-8EF4-D02129623AB7}" type="pres">
      <dgm:prSet presAssocID="{9952C019-3842-4A8D-B5D0-9F6E656B7B32}" presName="thickLine" presStyleLbl="alignNode1" presStyleIdx="4" presStyleCnt="7"/>
      <dgm:spPr/>
    </dgm:pt>
    <dgm:pt modelId="{B0D50080-91FB-4B7B-AA03-8C8B4305F584}" type="pres">
      <dgm:prSet presAssocID="{9952C019-3842-4A8D-B5D0-9F6E656B7B32}" presName="horz1" presStyleCnt="0"/>
      <dgm:spPr/>
    </dgm:pt>
    <dgm:pt modelId="{1CBDD401-C35C-4DA8-8DA7-2FC84950FBDB}" type="pres">
      <dgm:prSet presAssocID="{9952C019-3842-4A8D-B5D0-9F6E656B7B32}" presName="tx1" presStyleLbl="revTx" presStyleIdx="4" presStyleCnt="7"/>
      <dgm:spPr/>
    </dgm:pt>
    <dgm:pt modelId="{65985389-0128-4122-A613-624E98B0E1F5}" type="pres">
      <dgm:prSet presAssocID="{9952C019-3842-4A8D-B5D0-9F6E656B7B32}" presName="vert1" presStyleCnt="0"/>
      <dgm:spPr/>
    </dgm:pt>
    <dgm:pt modelId="{111C02EE-00F3-473E-B6F8-4C56FB5E73E7}" type="pres">
      <dgm:prSet presAssocID="{FE0FA2E2-357F-4DC8-BE31-D780877A326A}" presName="thickLine" presStyleLbl="alignNode1" presStyleIdx="5" presStyleCnt="7"/>
      <dgm:spPr/>
    </dgm:pt>
    <dgm:pt modelId="{5972532A-32F5-4267-B1D1-BCA8296817D8}" type="pres">
      <dgm:prSet presAssocID="{FE0FA2E2-357F-4DC8-BE31-D780877A326A}" presName="horz1" presStyleCnt="0"/>
      <dgm:spPr/>
    </dgm:pt>
    <dgm:pt modelId="{4753AAC1-1C49-428F-9629-CBF3B3404AAD}" type="pres">
      <dgm:prSet presAssocID="{FE0FA2E2-357F-4DC8-BE31-D780877A326A}" presName="tx1" presStyleLbl="revTx" presStyleIdx="5" presStyleCnt="7"/>
      <dgm:spPr/>
    </dgm:pt>
    <dgm:pt modelId="{49B44943-8F22-4C22-B5EC-000DE4692D42}" type="pres">
      <dgm:prSet presAssocID="{FE0FA2E2-357F-4DC8-BE31-D780877A326A}" presName="vert1" presStyleCnt="0"/>
      <dgm:spPr/>
    </dgm:pt>
    <dgm:pt modelId="{004FDC58-3379-41FB-8018-AFAC89AC28A2}" type="pres">
      <dgm:prSet presAssocID="{09017160-4A5A-4A26-9E47-E715DD3FB409}" presName="thickLine" presStyleLbl="alignNode1" presStyleIdx="6" presStyleCnt="7"/>
      <dgm:spPr/>
    </dgm:pt>
    <dgm:pt modelId="{F50F4A4D-FCF1-403A-99B3-5EF66B674460}" type="pres">
      <dgm:prSet presAssocID="{09017160-4A5A-4A26-9E47-E715DD3FB409}" presName="horz1" presStyleCnt="0"/>
      <dgm:spPr/>
    </dgm:pt>
    <dgm:pt modelId="{96857FF2-3847-44CD-83B3-DD47ACAA7BDE}" type="pres">
      <dgm:prSet presAssocID="{09017160-4A5A-4A26-9E47-E715DD3FB409}" presName="tx1" presStyleLbl="revTx" presStyleIdx="6" presStyleCnt="7"/>
      <dgm:spPr/>
    </dgm:pt>
    <dgm:pt modelId="{4003D071-A168-4F66-ADC8-19EEFCB9EBDE}" type="pres">
      <dgm:prSet presAssocID="{09017160-4A5A-4A26-9E47-E715DD3FB409}" presName="vert1" presStyleCnt="0"/>
      <dgm:spPr/>
    </dgm:pt>
  </dgm:ptLst>
  <dgm:cxnLst>
    <dgm:cxn modelId="{5D756B0C-99EC-4F5D-AED3-1759EB24580B}" type="presOf" srcId="{09017160-4A5A-4A26-9E47-E715DD3FB409}" destId="{96857FF2-3847-44CD-83B3-DD47ACAA7BDE}" srcOrd="0" destOrd="0" presId="urn:microsoft.com/office/officeart/2008/layout/LinedList"/>
    <dgm:cxn modelId="{991BDF20-7561-4DB4-A061-B1E2D4DFB714}" type="presOf" srcId="{FE0FA2E2-357F-4DC8-BE31-D780877A326A}" destId="{4753AAC1-1C49-428F-9629-CBF3B3404AAD}" srcOrd="0" destOrd="0" presId="urn:microsoft.com/office/officeart/2008/layout/LinedList"/>
    <dgm:cxn modelId="{E7FF834A-C42E-4551-BE93-6C04F6D7B759}" srcId="{B7744331-E874-4D11-8AA4-FEC2F0C77871}" destId="{8924EFE6-FF71-478B-ACC7-E2A675713E57}" srcOrd="0" destOrd="0" parTransId="{795EDDFB-90C4-408E-9EBE-1CFFA719261E}" sibTransId="{EC761209-3DBE-4447-AC28-2E36BFF5B521}"/>
    <dgm:cxn modelId="{186DDA4E-5685-425A-A173-9916078DD599}" type="presOf" srcId="{33794DB0-A6D4-4C73-AD1C-B0DFC0175963}" destId="{095245D4-2CD9-40F3-A2C2-4A383F8E857E}" srcOrd="0" destOrd="0" presId="urn:microsoft.com/office/officeart/2008/layout/LinedList"/>
    <dgm:cxn modelId="{2940548A-0E7A-4C0E-B045-63D1F080E5C9}" type="presOf" srcId="{C77004DE-F69B-47FE-9089-015D48421EFD}" destId="{8269201C-9A8C-4A10-BDEF-2062484410C1}" srcOrd="0" destOrd="0" presId="urn:microsoft.com/office/officeart/2008/layout/LinedList"/>
    <dgm:cxn modelId="{087B058E-FBD7-4D49-95D4-F08591E79AE6}" srcId="{B7744331-E874-4D11-8AA4-FEC2F0C77871}" destId="{C77004DE-F69B-47FE-9089-015D48421EFD}" srcOrd="2" destOrd="0" parTransId="{BEE3B9DA-3641-45A1-8C7E-93A8A83F5802}" sibTransId="{46D71497-A9F0-4A36-8DE5-44EDB8710367}"/>
    <dgm:cxn modelId="{BEE00797-40CD-478E-96E5-E06CC982ABE5}" srcId="{B7744331-E874-4D11-8AA4-FEC2F0C77871}" destId="{9952C019-3842-4A8D-B5D0-9F6E656B7B32}" srcOrd="4" destOrd="0" parTransId="{5252DD8C-01C0-49FD-8C6C-6FD0630FD7F2}" sibTransId="{7B196E9A-1A74-406A-BE65-D49314FA5DA5}"/>
    <dgm:cxn modelId="{DB8D7B9A-8B0E-47B2-A07B-AC0A5B1C319E}" srcId="{B7744331-E874-4D11-8AA4-FEC2F0C77871}" destId="{33794DB0-A6D4-4C73-AD1C-B0DFC0175963}" srcOrd="1" destOrd="0" parTransId="{2A0A3270-994B-487F-B6AC-B89D2EA12708}" sibTransId="{7F4C0321-09E2-4B53-BDE1-05137E00E652}"/>
    <dgm:cxn modelId="{1E38E2A1-32A1-46CE-A881-F4E6EBB68E7D}" type="presOf" srcId="{8924EFE6-FF71-478B-ACC7-E2A675713E57}" destId="{145039DA-4C49-4E30-97E0-19E186A33393}" srcOrd="0" destOrd="0" presId="urn:microsoft.com/office/officeart/2008/layout/LinedList"/>
    <dgm:cxn modelId="{176EFEB6-9071-4945-B2D8-43B25D879CD4}" srcId="{B7744331-E874-4D11-8AA4-FEC2F0C77871}" destId="{09017160-4A5A-4A26-9E47-E715DD3FB409}" srcOrd="6" destOrd="0" parTransId="{E3A4F0CA-FA04-4E9B-B907-37507F452156}" sibTransId="{1B71B386-4567-4BFA-A98B-8C6CDAC07A48}"/>
    <dgm:cxn modelId="{3A3D45CA-C442-4669-B16D-2ED75B42BD04}" srcId="{B7744331-E874-4D11-8AA4-FEC2F0C77871}" destId="{FE0FA2E2-357F-4DC8-BE31-D780877A326A}" srcOrd="5" destOrd="0" parTransId="{9257CDEB-5787-4334-893C-582D3DDF9CF9}" sibTransId="{4F1C422B-91B2-4198-8C64-C51A159D107F}"/>
    <dgm:cxn modelId="{B6508FCC-E777-42D4-BB56-A7B70F2D1982}" type="presOf" srcId="{9952C019-3842-4A8D-B5D0-9F6E656B7B32}" destId="{1CBDD401-C35C-4DA8-8DA7-2FC84950FBDB}" srcOrd="0" destOrd="0" presId="urn:microsoft.com/office/officeart/2008/layout/LinedList"/>
    <dgm:cxn modelId="{858BCCD9-7317-4ED1-90EA-F8472D5674F3}" srcId="{B7744331-E874-4D11-8AA4-FEC2F0C77871}" destId="{F67AB037-3F0C-4B0F-BB46-6E57C43B0109}" srcOrd="3" destOrd="0" parTransId="{31E4C881-4450-4448-8F51-01C6CA71CD19}" sibTransId="{3571276C-EBA4-40AD-B778-EB7CEF9B5018}"/>
    <dgm:cxn modelId="{E05953DB-09DC-4CDC-A05A-6F6292E0CDF5}" type="presOf" srcId="{B7744331-E874-4D11-8AA4-FEC2F0C77871}" destId="{53E4E7B2-F56F-486A-8D16-21D1E69EB35F}" srcOrd="0" destOrd="0" presId="urn:microsoft.com/office/officeart/2008/layout/LinedList"/>
    <dgm:cxn modelId="{FDAA3EF9-760F-4CB0-AB9A-3F602CDAA04B}" type="presOf" srcId="{F67AB037-3F0C-4B0F-BB46-6E57C43B0109}" destId="{28B16522-8A0D-4388-ADF8-41875BE4BF6A}" srcOrd="0" destOrd="0" presId="urn:microsoft.com/office/officeart/2008/layout/LinedList"/>
    <dgm:cxn modelId="{665EDCC7-094A-49F0-A890-2B813FC17AF5}" type="presParOf" srcId="{53E4E7B2-F56F-486A-8D16-21D1E69EB35F}" destId="{19BBE271-6BAE-4927-A5A2-FDCB98BDFB34}" srcOrd="0" destOrd="0" presId="urn:microsoft.com/office/officeart/2008/layout/LinedList"/>
    <dgm:cxn modelId="{410ED857-90FF-4DD3-8E20-3424B1775B8F}" type="presParOf" srcId="{53E4E7B2-F56F-486A-8D16-21D1E69EB35F}" destId="{CD9F6A3C-2C21-43A7-B3F9-65BC4CEAD03A}" srcOrd="1" destOrd="0" presId="urn:microsoft.com/office/officeart/2008/layout/LinedList"/>
    <dgm:cxn modelId="{9CA8DB4D-691D-470E-A4DF-15E2F3FD3035}" type="presParOf" srcId="{CD9F6A3C-2C21-43A7-B3F9-65BC4CEAD03A}" destId="{145039DA-4C49-4E30-97E0-19E186A33393}" srcOrd="0" destOrd="0" presId="urn:microsoft.com/office/officeart/2008/layout/LinedList"/>
    <dgm:cxn modelId="{E044BE07-2C3B-43AA-B66D-0E0877DB6D49}" type="presParOf" srcId="{CD9F6A3C-2C21-43A7-B3F9-65BC4CEAD03A}" destId="{C48DE5A9-DE0E-41E6-ADED-DF9820C76DC6}" srcOrd="1" destOrd="0" presId="urn:microsoft.com/office/officeart/2008/layout/LinedList"/>
    <dgm:cxn modelId="{BB5B9FD5-AA06-4884-A07A-3AD6F3698AFB}" type="presParOf" srcId="{53E4E7B2-F56F-486A-8D16-21D1E69EB35F}" destId="{AB8D6FFA-15CD-4DF0-A741-1617B2DBF3E4}" srcOrd="2" destOrd="0" presId="urn:microsoft.com/office/officeart/2008/layout/LinedList"/>
    <dgm:cxn modelId="{4D59921A-BA58-451D-88DF-E36FCBE24591}" type="presParOf" srcId="{53E4E7B2-F56F-486A-8D16-21D1E69EB35F}" destId="{3034F7C2-1D0F-49B9-AE16-2A85009ED741}" srcOrd="3" destOrd="0" presId="urn:microsoft.com/office/officeart/2008/layout/LinedList"/>
    <dgm:cxn modelId="{D3D6D83A-1817-4133-BC12-D58D32494D9D}" type="presParOf" srcId="{3034F7C2-1D0F-49B9-AE16-2A85009ED741}" destId="{095245D4-2CD9-40F3-A2C2-4A383F8E857E}" srcOrd="0" destOrd="0" presId="urn:microsoft.com/office/officeart/2008/layout/LinedList"/>
    <dgm:cxn modelId="{FA0E7D9B-CA0B-45E5-A91B-1828B9CB0AEF}" type="presParOf" srcId="{3034F7C2-1D0F-49B9-AE16-2A85009ED741}" destId="{96FE5C95-B1D2-41A4-9305-0928753BFD3D}" srcOrd="1" destOrd="0" presId="urn:microsoft.com/office/officeart/2008/layout/LinedList"/>
    <dgm:cxn modelId="{BA78B17E-944A-4A45-B28D-67798847B903}" type="presParOf" srcId="{53E4E7B2-F56F-486A-8D16-21D1E69EB35F}" destId="{6D033BF6-7891-4883-AD4E-3ECE40802145}" srcOrd="4" destOrd="0" presId="urn:microsoft.com/office/officeart/2008/layout/LinedList"/>
    <dgm:cxn modelId="{DAFFF2A4-5D63-4A98-88BC-518A655AB95E}" type="presParOf" srcId="{53E4E7B2-F56F-486A-8D16-21D1E69EB35F}" destId="{6118BAED-BCF0-420D-8B4F-207999F16720}" srcOrd="5" destOrd="0" presId="urn:microsoft.com/office/officeart/2008/layout/LinedList"/>
    <dgm:cxn modelId="{2F4505BB-7D48-49D5-A642-3BF55F6FB54A}" type="presParOf" srcId="{6118BAED-BCF0-420D-8B4F-207999F16720}" destId="{8269201C-9A8C-4A10-BDEF-2062484410C1}" srcOrd="0" destOrd="0" presId="urn:microsoft.com/office/officeart/2008/layout/LinedList"/>
    <dgm:cxn modelId="{63813C2D-A5AF-4BF9-A02C-3F1E552AFBAC}" type="presParOf" srcId="{6118BAED-BCF0-420D-8B4F-207999F16720}" destId="{BC9F4D6B-6281-48AC-AEA9-5491D096AD51}" srcOrd="1" destOrd="0" presId="urn:microsoft.com/office/officeart/2008/layout/LinedList"/>
    <dgm:cxn modelId="{7630A880-D6CF-436B-91A2-8208620AF46F}" type="presParOf" srcId="{53E4E7B2-F56F-486A-8D16-21D1E69EB35F}" destId="{A926A2F1-8186-402D-8EDB-B26B8F0765DA}" srcOrd="6" destOrd="0" presId="urn:microsoft.com/office/officeart/2008/layout/LinedList"/>
    <dgm:cxn modelId="{02206B51-3726-4AF7-813E-E1465D758644}" type="presParOf" srcId="{53E4E7B2-F56F-486A-8D16-21D1E69EB35F}" destId="{19EBA431-195F-430B-8828-FBB1B6153AC9}" srcOrd="7" destOrd="0" presId="urn:microsoft.com/office/officeart/2008/layout/LinedList"/>
    <dgm:cxn modelId="{A08A4179-81A2-4CA1-80EC-F6F35EE3CB3E}" type="presParOf" srcId="{19EBA431-195F-430B-8828-FBB1B6153AC9}" destId="{28B16522-8A0D-4388-ADF8-41875BE4BF6A}" srcOrd="0" destOrd="0" presId="urn:microsoft.com/office/officeart/2008/layout/LinedList"/>
    <dgm:cxn modelId="{F6C22143-F335-4BD2-8FE4-7CB17EE224C3}" type="presParOf" srcId="{19EBA431-195F-430B-8828-FBB1B6153AC9}" destId="{FAC7B031-7D87-49FB-B82D-04BF0166D720}" srcOrd="1" destOrd="0" presId="urn:microsoft.com/office/officeart/2008/layout/LinedList"/>
    <dgm:cxn modelId="{89542606-5BBC-4150-9E9C-CD6C503FF8D1}" type="presParOf" srcId="{53E4E7B2-F56F-486A-8D16-21D1E69EB35F}" destId="{533348A0-64FB-4D25-8EF4-D02129623AB7}" srcOrd="8" destOrd="0" presId="urn:microsoft.com/office/officeart/2008/layout/LinedList"/>
    <dgm:cxn modelId="{8764947F-BC16-42C0-A6B6-A18D32A8C313}" type="presParOf" srcId="{53E4E7B2-F56F-486A-8D16-21D1E69EB35F}" destId="{B0D50080-91FB-4B7B-AA03-8C8B4305F584}" srcOrd="9" destOrd="0" presId="urn:microsoft.com/office/officeart/2008/layout/LinedList"/>
    <dgm:cxn modelId="{8C06BCBC-E32C-45CB-B798-8B505FE775B2}" type="presParOf" srcId="{B0D50080-91FB-4B7B-AA03-8C8B4305F584}" destId="{1CBDD401-C35C-4DA8-8DA7-2FC84950FBDB}" srcOrd="0" destOrd="0" presId="urn:microsoft.com/office/officeart/2008/layout/LinedList"/>
    <dgm:cxn modelId="{7CF43FAA-91DB-4EDA-A813-DDFE09ADBAAA}" type="presParOf" srcId="{B0D50080-91FB-4B7B-AA03-8C8B4305F584}" destId="{65985389-0128-4122-A613-624E98B0E1F5}" srcOrd="1" destOrd="0" presId="urn:microsoft.com/office/officeart/2008/layout/LinedList"/>
    <dgm:cxn modelId="{F19D3C43-08B5-43D3-9FB8-D545F1D026D5}" type="presParOf" srcId="{53E4E7B2-F56F-486A-8D16-21D1E69EB35F}" destId="{111C02EE-00F3-473E-B6F8-4C56FB5E73E7}" srcOrd="10" destOrd="0" presId="urn:microsoft.com/office/officeart/2008/layout/LinedList"/>
    <dgm:cxn modelId="{DB2778A5-68AA-4386-832E-B6A0FAB153EA}" type="presParOf" srcId="{53E4E7B2-F56F-486A-8D16-21D1E69EB35F}" destId="{5972532A-32F5-4267-B1D1-BCA8296817D8}" srcOrd="11" destOrd="0" presId="urn:microsoft.com/office/officeart/2008/layout/LinedList"/>
    <dgm:cxn modelId="{C9A825D2-F776-456C-BDB0-F56ABFC23CD0}" type="presParOf" srcId="{5972532A-32F5-4267-B1D1-BCA8296817D8}" destId="{4753AAC1-1C49-428F-9629-CBF3B3404AAD}" srcOrd="0" destOrd="0" presId="urn:microsoft.com/office/officeart/2008/layout/LinedList"/>
    <dgm:cxn modelId="{1A90CD79-56AA-4547-82B3-538A9D281577}" type="presParOf" srcId="{5972532A-32F5-4267-B1D1-BCA8296817D8}" destId="{49B44943-8F22-4C22-B5EC-000DE4692D42}" srcOrd="1" destOrd="0" presId="urn:microsoft.com/office/officeart/2008/layout/LinedList"/>
    <dgm:cxn modelId="{3BE853EB-BDCC-45B3-92C0-3D8FB74EA5FE}" type="presParOf" srcId="{53E4E7B2-F56F-486A-8D16-21D1E69EB35F}" destId="{004FDC58-3379-41FB-8018-AFAC89AC28A2}" srcOrd="12" destOrd="0" presId="urn:microsoft.com/office/officeart/2008/layout/LinedList"/>
    <dgm:cxn modelId="{CB6F4F68-25AF-46F9-9618-A28F558D225E}" type="presParOf" srcId="{53E4E7B2-F56F-486A-8D16-21D1E69EB35F}" destId="{F50F4A4D-FCF1-403A-99B3-5EF66B674460}" srcOrd="13" destOrd="0" presId="urn:microsoft.com/office/officeart/2008/layout/LinedList"/>
    <dgm:cxn modelId="{3410B13E-908B-4514-A2FA-98E6D71C72C2}" type="presParOf" srcId="{F50F4A4D-FCF1-403A-99B3-5EF66B674460}" destId="{96857FF2-3847-44CD-83B3-DD47ACAA7BDE}" srcOrd="0" destOrd="0" presId="urn:microsoft.com/office/officeart/2008/layout/LinedList"/>
    <dgm:cxn modelId="{019AE66E-C58A-41FC-8775-A1214DDCF6C1}" type="presParOf" srcId="{F50F4A4D-FCF1-403A-99B3-5EF66B674460}" destId="{4003D071-A168-4F66-ADC8-19EEFCB9EBD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4F50A-6AD4-4857-A067-35C80BC77BFE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042688-00CF-4613-A988-C5A01676BD1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/>
            <a:t>15 people commented</a:t>
          </a:r>
          <a:endParaRPr lang="en-US" dirty="0"/>
        </a:p>
      </dgm:t>
    </dgm:pt>
    <dgm:pt modelId="{A71F2ABA-460B-4531-BD04-7EB3353FCC5F}" type="parTrans" cxnId="{065A3C51-4150-4790-B9BF-89C324D06D74}">
      <dgm:prSet/>
      <dgm:spPr/>
      <dgm:t>
        <a:bodyPr/>
        <a:lstStyle/>
        <a:p>
          <a:endParaRPr lang="en-US"/>
        </a:p>
      </dgm:t>
    </dgm:pt>
    <dgm:pt modelId="{552DDA6D-4486-4FE2-B7B5-3A9BA8325E10}" type="sibTrans" cxnId="{065A3C51-4150-4790-B9BF-89C324D06D74}">
      <dgm:prSet/>
      <dgm:spPr/>
      <dgm:t>
        <a:bodyPr/>
        <a:lstStyle/>
        <a:p>
          <a:endParaRPr lang="en-US"/>
        </a:p>
      </dgm:t>
    </dgm:pt>
    <dgm:pt modelId="{1F337BC3-6216-41B0-B479-9D4958555D75}">
      <dgm:prSet/>
      <dgm:spPr/>
      <dgm:t>
        <a:bodyPr/>
        <a:lstStyle/>
        <a:p>
          <a:r>
            <a:rPr lang="en-US" b="1" dirty="0"/>
            <a:t>10 people commented enforcement is key issue</a:t>
          </a:r>
          <a:endParaRPr lang="en-US" dirty="0"/>
        </a:p>
      </dgm:t>
    </dgm:pt>
    <dgm:pt modelId="{94D3D114-43BE-4B89-8577-BE620E422ACD}" type="parTrans" cxnId="{C47FAAC7-1855-43AC-BFD0-760287772C4B}">
      <dgm:prSet/>
      <dgm:spPr/>
      <dgm:t>
        <a:bodyPr/>
        <a:lstStyle/>
        <a:p>
          <a:endParaRPr lang="en-US"/>
        </a:p>
      </dgm:t>
    </dgm:pt>
    <dgm:pt modelId="{BC3A47FA-BF61-4A63-8A14-0601B81791B4}" type="sibTrans" cxnId="{C47FAAC7-1855-43AC-BFD0-760287772C4B}">
      <dgm:prSet/>
      <dgm:spPr/>
      <dgm:t>
        <a:bodyPr/>
        <a:lstStyle/>
        <a:p>
          <a:endParaRPr lang="en-US"/>
        </a:p>
      </dgm:t>
    </dgm:pt>
    <dgm:pt modelId="{726B370B-ADCC-47D6-BEB9-E3E3DA88A453}">
      <dgm:prSet/>
      <dgm:spPr/>
      <dgm:t>
        <a:bodyPr/>
        <a:lstStyle/>
        <a:p>
          <a:r>
            <a:rPr lang="en-US" b="1" dirty="0"/>
            <a:t>10 comments were against STR’s</a:t>
          </a:r>
          <a:endParaRPr lang="en-US" dirty="0"/>
        </a:p>
      </dgm:t>
    </dgm:pt>
    <dgm:pt modelId="{710564FB-5986-4567-844F-FF31ED26C091}" type="parTrans" cxnId="{7A752BD8-0C07-470B-B025-BBC94502A292}">
      <dgm:prSet/>
      <dgm:spPr/>
      <dgm:t>
        <a:bodyPr/>
        <a:lstStyle/>
        <a:p>
          <a:endParaRPr lang="en-US"/>
        </a:p>
      </dgm:t>
    </dgm:pt>
    <dgm:pt modelId="{895D49C4-CED3-4F33-8CEA-4C5A96C078B1}" type="sibTrans" cxnId="{7A752BD8-0C07-470B-B025-BBC94502A292}">
      <dgm:prSet/>
      <dgm:spPr/>
      <dgm:t>
        <a:bodyPr/>
        <a:lstStyle/>
        <a:p>
          <a:endParaRPr lang="en-US"/>
        </a:p>
      </dgm:t>
    </dgm:pt>
    <dgm:pt modelId="{9D2490BD-4A6F-4D51-8AA4-C0F1EF1EED0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4 comments were in favor</a:t>
          </a:r>
        </a:p>
        <a:p>
          <a:r>
            <a:rPr lang="en-US" b="1" dirty="0"/>
            <a:t>of STR’s </a:t>
          </a:r>
          <a:endParaRPr lang="en-US" dirty="0"/>
        </a:p>
      </dgm:t>
    </dgm:pt>
    <dgm:pt modelId="{4DE9D8D7-1778-4882-A945-38CBCA56E6DD}" type="parTrans" cxnId="{1004B002-97E3-477F-A02F-38B920D9D6A9}">
      <dgm:prSet/>
      <dgm:spPr/>
      <dgm:t>
        <a:bodyPr/>
        <a:lstStyle/>
        <a:p>
          <a:endParaRPr lang="en-US"/>
        </a:p>
      </dgm:t>
    </dgm:pt>
    <dgm:pt modelId="{7C49B80E-9596-454D-B857-D629843E7A91}" type="sibTrans" cxnId="{1004B002-97E3-477F-A02F-38B920D9D6A9}">
      <dgm:prSet/>
      <dgm:spPr/>
      <dgm:t>
        <a:bodyPr/>
        <a:lstStyle/>
        <a:p>
          <a:endParaRPr lang="en-US"/>
        </a:p>
      </dgm:t>
    </dgm:pt>
    <dgm:pt modelId="{C3E5576A-C2DC-4659-8DE0-AF5D2FECB1AE}" type="pres">
      <dgm:prSet presAssocID="{E7D4F50A-6AD4-4857-A067-35C80BC77BFE}" presName="matrix" presStyleCnt="0">
        <dgm:presLayoutVars>
          <dgm:chMax val="1"/>
          <dgm:dir/>
          <dgm:resizeHandles val="exact"/>
        </dgm:presLayoutVars>
      </dgm:prSet>
      <dgm:spPr/>
    </dgm:pt>
    <dgm:pt modelId="{1D62E1CD-DB66-4868-8BDA-A1534742A793}" type="pres">
      <dgm:prSet presAssocID="{E7D4F50A-6AD4-4857-A067-35C80BC77BFE}" presName="diamond" presStyleLbl="bgShp" presStyleIdx="0" presStyleCnt="1"/>
      <dgm:spPr/>
    </dgm:pt>
    <dgm:pt modelId="{372506AB-0011-49F2-BD70-83963C82D3A2}" type="pres">
      <dgm:prSet presAssocID="{E7D4F50A-6AD4-4857-A067-35C80BC77BFE}" presName="quad1" presStyleLbl="node1" presStyleIdx="0" presStyleCnt="4" custScaleX="103762">
        <dgm:presLayoutVars>
          <dgm:chMax val="0"/>
          <dgm:chPref val="0"/>
          <dgm:bulletEnabled val="1"/>
        </dgm:presLayoutVars>
      </dgm:prSet>
      <dgm:spPr/>
    </dgm:pt>
    <dgm:pt modelId="{BD896DFA-B560-408B-94DA-2B6D0EBEE3BB}" type="pres">
      <dgm:prSet presAssocID="{E7D4F50A-6AD4-4857-A067-35C80BC77BFE}" presName="quad2" presStyleLbl="node1" presStyleIdx="1" presStyleCnt="4" custScaleX="94027" custLinFactNeighborX="-1851" custLinFactNeighborY="397">
        <dgm:presLayoutVars>
          <dgm:chMax val="0"/>
          <dgm:chPref val="0"/>
          <dgm:bulletEnabled val="1"/>
        </dgm:presLayoutVars>
      </dgm:prSet>
      <dgm:spPr/>
    </dgm:pt>
    <dgm:pt modelId="{C1B2EBCC-1CEF-4BD7-9E16-FBB75860CDBF}" type="pres">
      <dgm:prSet presAssocID="{E7D4F50A-6AD4-4857-A067-35C80BC77BFE}" presName="quad3" presStyleLbl="node1" presStyleIdx="2" presStyleCnt="4" custScaleX="100954">
        <dgm:presLayoutVars>
          <dgm:chMax val="0"/>
          <dgm:chPref val="0"/>
          <dgm:bulletEnabled val="1"/>
        </dgm:presLayoutVars>
      </dgm:prSet>
      <dgm:spPr/>
    </dgm:pt>
    <dgm:pt modelId="{4E5E0124-CAFA-4965-8BAF-3E1529A565BF}" type="pres">
      <dgm:prSet presAssocID="{E7D4F50A-6AD4-4857-A067-35C80BC77BF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004B002-97E3-477F-A02F-38B920D9D6A9}" srcId="{E7D4F50A-6AD4-4857-A067-35C80BC77BFE}" destId="{9D2490BD-4A6F-4D51-8AA4-C0F1EF1EED03}" srcOrd="3" destOrd="0" parTransId="{4DE9D8D7-1778-4882-A945-38CBCA56E6DD}" sibTransId="{7C49B80E-9596-454D-B857-D629843E7A91}"/>
    <dgm:cxn modelId="{9A91432D-A64B-4A34-8A62-AEFAF94C8CAC}" type="presOf" srcId="{E7D4F50A-6AD4-4857-A067-35C80BC77BFE}" destId="{C3E5576A-C2DC-4659-8DE0-AF5D2FECB1AE}" srcOrd="0" destOrd="0" presId="urn:microsoft.com/office/officeart/2005/8/layout/matrix3"/>
    <dgm:cxn modelId="{57A0943E-8470-4CDD-9C80-F592CD53BE51}" type="presOf" srcId="{1F337BC3-6216-41B0-B479-9D4958555D75}" destId="{BD896DFA-B560-408B-94DA-2B6D0EBEE3BB}" srcOrd="0" destOrd="0" presId="urn:microsoft.com/office/officeart/2005/8/layout/matrix3"/>
    <dgm:cxn modelId="{065A3C51-4150-4790-B9BF-89C324D06D74}" srcId="{E7D4F50A-6AD4-4857-A067-35C80BC77BFE}" destId="{B7042688-00CF-4613-A988-C5A01676BD16}" srcOrd="0" destOrd="0" parTransId="{A71F2ABA-460B-4531-BD04-7EB3353FCC5F}" sibTransId="{552DDA6D-4486-4FE2-B7B5-3A9BA8325E10}"/>
    <dgm:cxn modelId="{4DF8B183-2C13-4EF8-8072-A7FB00975EA1}" type="presOf" srcId="{726B370B-ADCC-47D6-BEB9-E3E3DA88A453}" destId="{C1B2EBCC-1CEF-4BD7-9E16-FBB75860CDBF}" srcOrd="0" destOrd="0" presId="urn:microsoft.com/office/officeart/2005/8/layout/matrix3"/>
    <dgm:cxn modelId="{2728B39B-5AE7-4F89-9EF6-C4C7A8F38EE3}" type="presOf" srcId="{9D2490BD-4A6F-4D51-8AA4-C0F1EF1EED03}" destId="{4E5E0124-CAFA-4965-8BAF-3E1529A565BF}" srcOrd="0" destOrd="0" presId="urn:microsoft.com/office/officeart/2005/8/layout/matrix3"/>
    <dgm:cxn modelId="{C7A900B9-5953-4805-9AE6-E5B083B49375}" type="presOf" srcId="{B7042688-00CF-4613-A988-C5A01676BD16}" destId="{372506AB-0011-49F2-BD70-83963C82D3A2}" srcOrd="0" destOrd="0" presId="urn:microsoft.com/office/officeart/2005/8/layout/matrix3"/>
    <dgm:cxn modelId="{C47FAAC7-1855-43AC-BFD0-760287772C4B}" srcId="{E7D4F50A-6AD4-4857-A067-35C80BC77BFE}" destId="{1F337BC3-6216-41B0-B479-9D4958555D75}" srcOrd="1" destOrd="0" parTransId="{94D3D114-43BE-4B89-8577-BE620E422ACD}" sibTransId="{BC3A47FA-BF61-4A63-8A14-0601B81791B4}"/>
    <dgm:cxn modelId="{7A752BD8-0C07-470B-B025-BBC94502A292}" srcId="{E7D4F50A-6AD4-4857-A067-35C80BC77BFE}" destId="{726B370B-ADCC-47D6-BEB9-E3E3DA88A453}" srcOrd="2" destOrd="0" parTransId="{710564FB-5986-4567-844F-FF31ED26C091}" sibTransId="{895D49C4-CED3-4F33-8CEA-4C5A96C078B1}"/>
    <dgm:cxn modelId="{CF09CB3D-6BF6-4FA2-A83C-D11075323F8D}" type="presParOf" srcId="{C3E5576A-C2DC-4659-8DE0-AF5D2FECB1AE}" destId="{1D62E1CD-DB66-4868-8BDA-A1534742A793}" srcOrd="0" destOrd="0" presId="urn:microsoft.com/office/officeart/2005/8/layout/matrix3"/>
    <dgm:cxn modelId="{4FF90110-4808-4A68-9ED2-E7A1D0DFCD1C}" type="presParOf" srcId="{C3E5576A-C2DC-4659-8DE0-AF5D2FECB1AE}" destId="{372506AB-0011-49F2-BD70-83963C82D3A2}" srcOrd="1" destOrd="0" presId="urn:microsoft.com/office/officeart/2005/8/layout/matrix3"/>
    <dgm:cxn modelId="{60D82400-54B7-48AB-8BF7-BF61087DA929}" type="presParOf" srcId="{C3E5576A-C2DC-4659-8DE0-AF5D2FECB1AE}" destId="{BD896DFA-B560-408B-94DA-2B6D0EBEE3BB}" srcOrd="2" destOrd="0" presId="urn:microsoft.com/office/officeart/2005/8/layout/matrix3"/>
    <dgm:cxn modelId="{3D20DFFD-6F72-4228-B941-9D4F5D6DADB1}" type="presParOf" srcId="{C3E5576A-C2DC-4659-8DE0-AF5D2FECB1AE}" destId="{C1B2EBCC-1CEF-4BD7-9E16-FBB75860CDBF}" srcOrd="3" destOrd="0" presId="urn:microsoft.com/office/officeart/2005/8/layout/matrix3"/>
    <dgm:cxn modelId="{102BDB0E-74ED-4734-9884-B7C8715574ED}" type="presParOf" srcId="{C3E5576A-C2DC-4659-8DE0-AF5D2FECB1AE}" destId="{4E5E0124-CAFA-4965-8BAF-3E1529A565B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BE271-6BAE-4927-A5A2-FDCB98BDFB34}">
      <dsp:nvSpPr>
        <dsp:cNvPr id="0" name=""/>
        <dsp:cNvSpPr/>
      </dsp:nvSpPr>
      <dsp:spPr>
        <a:xfrm>
          <a:off x="0" y="660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039DA-4C49-4E30-97E0-19E186A33393}">
      <dsp:nvSpPr>
        <dsp:cNvPr id="0" name=""/>
        <dsp:cNvSpPr/>
      </dsp:nvSpPr>
      <dsp:spPr>
        <a:xfrm>
          <a:off x="0" y="660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accent1">
                  <a:lumMod val="75000"/>
                </a:schemeClr>
              </a:solidFill>
            </a:rPr>
            <a:t>Welcome</a:t>
          </a:r>
          <a:endParaRPr lang="en-US" sz="21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660"/>
        <a:ext cx="4754563" cy="772697"/>
      </dsp:txXfrm>
    </dsp:sp>
    <dsp:sp modelId="{AB8D6FFA-15CD-4DF0-A741-1617B2DBF3E4}">
      <dsp:nvSpPr>
        <dsp:cNvPr id="0" name=""/>
        <dsp:cNvSpPr/>
      </dsp:nvSpPr>
      <dsp:spPr>
        <a:xfrm>
          <a:off x="0" y="773357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245D4-2CD9-40F3-A2C2-4A383F8E857E}">
      <dsp:nvSpPr>
        <dsp:cNvPr id="0" name=""/>
        <dsp:cNvSpPr/>
      </dsp:nvSpPr>
      <dsp:spPr>
        <a:xfrm>
          <a:off x="0" y="773357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1">
                  <a:lumMod val="75000"/>
                </a:schemeClr>
              </a:solidFill>
            </a:rPr>
            <a:t>Recap Original Draft STR Ordinance</a:t>
          </a:r>
        </a:p>
      </dsp:txBody>
      <dsp:txXfrm>
        <a:off x="0" y="773357"/>
        <a:ext cx="4754563" cy="772697"/>
      </dsp:txXfrm>
    </dsp:sp>
    <dsp:sp modelId="{6D033BF6-7891-4883-AD4E-3ECE40802145}">
      <dsp:nvSpPr>
        <dsp:cNvPr id="0" name=""/>
        <dsp:cNvSpPr/>
      </dsp:nvSpPr>
      <dsp:spPr>
        <a:xfrm>
          <a:off x="0" y="1546054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9201C-9A8C-4A10-BDEF-2062484410C1}">
      <dsp:nvSpPr>
        <dsp:cNvPr id="0" name=""/>
        <dsp:cNvSpPr/>
      </dsp:nvSpPr>
      <dsp:spPr>
        <a:xfrm>
          <a:off x="0" y="1546054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1">
                  <a:lumMod val="75000"/>
                </a:schemeClr>
              </a:solidFill>
            </a:rPr>
            <a:t>Recap Public Feedback since June 13</a:t>
          </a:r>
        </a:p>
      </dsp:txBody>
      <dsp:txXfrm>
        <a:off x="0" y="1546054"/>
        <a:ext cx="4754563" cy="772697"/>
      </dsp:txXfrm>
    </dsp:sp>
    <dsp:sp modelId="{A926A2F1-8186-402D-8EDB-B26B8F0765DA}">
      <dsp:nvSpPr>
        <dsp:cNvPr id="0" name=""/>
        <dsp:cNvSpPr/>
      </dsp:nvSpPr>
      <dsp:spPr>
        <a:xfrm>
          <a:off x="0" y="2318751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16522-8A0D-4388-ADF8-41875BE4BF6A}">
      <dsp:nvSpPr>
        <dsp:cNvPr id="0" name=""/>
        <dsp:cNvSpPr/>
      </dsp:nvSpPr>
      <dsp:spPr>
        <a:xfrm>
          <a:off x="0" y="2318751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1">
                  <a:lumMod val="75000"/>
                </a:schemeClr>
              </a:solidFill>
            </a:rPr>
            <a:t>Updates Based on Feedback Received</a:t>
          </a:r>
        </a:p>
      </dsp:txBody>
      <dsp:txXfrm>
        <a:off x="0" y="2318751"/>
        <a:ext cx="4754563" cy="772697"/>
      </dsp:txXfrm>
    </dsp:sp>
    <dsp:sp modelId="{533348A0-64FB-4D25-8EF4-D02129623AB7}">
      <dsp:nvSpPr>
        <dsp:cNvPr id="0" name=""/>
        <dsp:cNvSpPr/>
      </dsp:nvSpPr>
      <dsp:spPr>
        <a:xfrm>
          <a:off x="0" y="3091448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DD401-C35C-4DA8-8DA7-2FC84950FBDB}">
      <dsp:nvSpPr>
        <dsp:cNvPr id="0" name=""/>
        <dsp:cNvSpPr/>
      </dsp:nvSpPr>
      <dsp:spPr>
        <a:xfrm>
          <a:off x="0" y="3091448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1">
                  <a:lumMod val="75000"/>
                </a:schemeClr>
              </a:solidFill>
            </a:rPr>
            <a:t>Break</a:t>
          </a:r>
        </a:p>
      </dsp:txBody>
      <dsp:txXfrm>
        <a:off x="0" y="3091448"/>
        <a:ext cx="4754563" cy="772697"/>
      </dsp:txXfrm>
    </dsp:sp>
    <dsp:sp modelId="{111C02EE-00F3-473E-B6F8-4C56FB5E73E7}">
      <dsp:nvSpPr>
        <dsp:cNvPr id="0" name=""/>
        <dsp:cNvSpPr/>
      </dsp:nvSpPr>
      <dsp:spPr>
        <a:xfrm>
          <a:off x="0" y="3864145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3AAC1-1C49-428F-9629-CBF3B3404AAD}">
      <dsp:nvSpPr>
        <dsp:cNvPr id="0" name=""/>
        <dsp:cNvSpPr/>
      </dsp:nvSpPr>
      <dsp:spPr>
        <a:xfrm>
          <a:off x="0" y="3864145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accent1">
                  <a:lumMod val="75000"/>
                </a:schemeClr>
              </a:solidFill>
            </a:rPr>
            <a:t>Q&amp;A</a:t>
          </a:r>
          <a:endParaRPr lang="en-US" sz="21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3864145"/>
        <a:ext cx="4754563" cy="772697"/>
      </dsp:txXfrm>
    </dsp:sp>
    <dsp:sp modelId="{004FDC58-3379-41FB-8018-AFAC89AC28A2}">
      <dsp:nvSpPr>
        <dsp:cNvPr id="0" name=""/>
        <dsp:cNvSpPr/>
      </dsp:nvSpPr>
      <dsp:spPr>
        <a:xfrm>
          <a:off x="0" y="4636842"/>
          <a:ext cx="4754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57FF2-3847-44CD-83B3-DD47ACAA7BDE}">
      <dsp:nvSpPr>
        <dsp:cNvPr id="0" name=""/>
        <dsp:cNvSpPr/>
      </dsp:nvSpPr>
      <dsp:spPr>
        <a:xfrm>
          <a:off x="0" y="4636842"/>
          <a:ext cx="4754563" cy="77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accent1">
                  <a:lumMod val="75000"/>
                </a:schemeClr>
              </a:solidFill>
            </a:rPr>
            <a:t>Next Steps</a:t>
          </a:r>
          <a:endParaRPr lang="en-US" sz="21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4636842"/>
        <a:ext cx="4754563" cy="772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2E1CD-DB66-4868-8BDA-A1534742A793}">
      <dsp:nvSpPr>
        <dsp:cNvPr id="0" name=""/>
        <dsp:cNvSpPr/>
      </dsp:nvSpPr>
      <dsp:spPr>
        <a:xfrm>
          <a:off x="841562" y="0"/>
          <a:ext cx="5278337" cy="527833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506AB-0011-49F2-BD70-83963C82D3A2}">
      <dsp:nvSpPr>
        <dsp:cNvPr id="0" name=""/>
        <dsp:cNvSpPr/>
      </dsp:nvSpPr>
      <dsp:spPr>
        <a:xfrm>
          <a:off x="1304282" y="501442"/>
          <a:ext cx="2135994" cy="2058551"/>
        </a:xfrm>
        <a:prstGeom prst="roundRect">
          <a:avLst/>
        </a:prstGeom>
        <a:solidFill>
          <a:schemeClr val="accent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15 people commented</a:t>
          </a:r>
          <a:endParaRPr lang="en-US" sz="2000" kern="1200" dirty="0"/>
        </a:p>
      </dsp:txBody>
      <dsp:txXfrm>
        <a:off x="1404772" y="601932"/>
        <a:ext cx="1935014" cy="1857571"/>
      </dsp:txXfrm>
    </dsp:sp>
    <dsp:sp modelId="{BD896DFA-B560-408B-94DA-2B6D0EBEE3BB}">
      <dsp:nvSpPr>
        <dsp:cNvPr id="0" name=""/>
        <dsp:cNvSpPr/>
      </dsp:nvSpPr>
      <dsp:spPr>
        <a:xfrm>
          <a:off x="3583280" y="509614"/>
          <a:ext cx="1935594" cy="20585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10 people commented enforcement is key issue</a:t>
          </a:r>
          <a:endParaRPr lang="en-US" sz="2000" kern="1200" dirty="0"/>
        </a:p>
      </dsp:txBody>
      <dsp:txXfrm>
        <a:off x="3677768" y="604102"/>
        <a:ext cx="1746618" cy="1869575"/>
      </dsp:txXfrm>
    </dsp:sp>
    <dsp:sp modelId="{C1B2EBCC-1CEF-4BD7-9E16-FBB75860CDBF}">
      <dsp:nvSpPr>
        <dsp:cNvPr id="0" name=""/>
        <dsp:cNvSpPr/>
      </dsp:nvSpPr>
      <dsp:spPr>
        <a:xfrm>
          <a:off x="1333184" y="2718343"/>
          <a:ext cx="2078190" cy="205855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10 comments were against STR’s</a:t>
          </a:r>
          <a:endParaRPr lang="en-US" sz="2000" kern="1200" dirty="0"/>
        </a:p>
      </dsp:txBody>
      <dsp:txXfrm>
        <a:off x="1433674" y="2818833"/>
        <a:ext cx="1877210" cy="1857571"/>
      </dsp:txXfrm>
    </dsp:sp>
    <dsp:sp modelId="{4E5E0124-CAFA-4965-8BAF-3E1529A565BF}">
      <dsp:nvSpPr>
        <dsp:cNvPr id="0" name=""/>
        <dsp:cNvSpPr/>
      </dsp:nvSpPr>
      <dsp:spPr>
        <a:xfrm>
          <a:off x="3559905" y="2718343"/>
          <a:ext cx="2058551" cy="2058551"/>
        </a:xfrm>
        <a:prstGeom prst="roundRect">
          <a:avLst/>
        </a:prstGeom>
        <a:solidFill>
          <a:schemeClr val="accent5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4 comments were in favor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of STR’s </a:t>
          </a:r>
          <a:endParaRPr lang="en-US" sz="2000" kern="1200" dirty="0"/>
        </a:p>
      </dsp:txBody>
      <dsp:txXfrm>
        <a:off x="3660395" y="2818833"/>
        <a:ext cx="1857571" cy="1857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8/28/2023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656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6461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225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979557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3371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496389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3880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9976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0343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8541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847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2745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3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235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5185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50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1215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941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3158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641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4375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167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876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94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6" r:id="rId21"/>
    <p:sldLayoutId id="2147483957" r:id="rId22"/>
    <p:sldLayoutId id="2147483958" r:id="rId23"/>
    <p:sldLayoutId id="2147483959" r:id="rId24"/>
    <p:sldLayoutId id="2147483650" r:id="rId25"/>
    <p:sldLayoutId id="2147483651" r:id="rId26"/>
    <p:sldLayoutId id="2147483653" r:id="rId27"/>
    <p:sldLayoutId id="2147483654" r:id="rId28"/>
    <p:sldLayoutId id="2147483662" r:id="rId29"/>
    <p:sldLayoutId id="2147483663" r:id="rId30"/>
    <p:sldLayoutId id="2147483656" r:id="rId31"/>
    <p:sldLayoutId id="2147483660" r:id="rId3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30899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6446" y="0"/>
            <a:ext cx="1953854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74" y="239283"/>
            <a:ext cx="5278514" cy="3913618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b="1" dirty="0"/>
              <a:t>Short-term rental public forum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998" y="5295232"/>
            <a:ext cx="5278514" cy="618142"/>
          </a:xfrm>
        </p:spPr>
        <p:txBody>
          <a:bodyPr>
            <a:noAutofit/>
          </a:bodyPr>
          <a:lstStyle/>
          <a:p>
            <a:r>
              <a:rPr lang="en-US" sz="1800" b="1">
                <a:solidFill>
                  <a:schemeClr val="accent4">
                    <a:lumMod val="50000"/>
                  </a:schemeClr>
                </a:solidFill>
              </a:rPr>
              <a:t>John Wallace</a:t>
            </a:r>
          </a:p>
          <a:p>
            <a:r>
              <a:rPr lang="en-US" sz="1800" b="1">
                <a:solidFill>
                  <a:schemeClr val="accent4">
                    <a:lumMod val="50000"/>
                  </a:schemeClr>
                </a:solidFill>
              </a:rPr>
              <a:t>Community Development Director</a:t>
            </a:r>
          </a:p>
          <a:p>
            <a:r>
              <a:rPr lang="en-US" sz="1800" b="1">
                <a:solidFill>
                  <a:schemeClr val="accent4">
                    <a:lumMod val="50000"/>
                  </a:schemeClr>
                </a:solidFill>
              </a:rPr>
              <a:t>City of Cadillac</a:t>
            </a:r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Placeholder 9" descr="A picture containing outdoor, tree, aerial photography, building&#10;&#10;Description automatically generated">
            <a:extLst>
              <a:ext uri="{FF2B5EF4-FFF2-40B4-BE49-F238E27FC236}">
                <a16:creationId xmlns:a16="http://schemas.microsoft.com/office/drawing/2014/main" id="{3C572C22-A1E6-F339-DFE4-480C2AC917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5687" y="719137"/>
            <a:ext cx="4648199" cy="5698147"/>
          </a:xfr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ACA6826-032C-4799-B079-15DB2A6C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Written comments submitted to Staff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2" y="469900"/>
            <a:ext cx="7201259" cy="38311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Since June 13 Public Forum, 12 letters have been submitted to staff about Short-term Rentals. 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5 letters were reports of STR locations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7 letters of support for STR’s</a:t>
            </a:r>
          </a:p>
        </p:txBody>
      </p:sp>
      <p:pic>
        <p:nvPicPr>
          <p:cNvPr id="27" name="Graphic 26" descr="Blog">
            <a:extLst>
              <a:ext uri="{FF2B5EF4-FFF2-40B4-BE49-F238E27FC236}">
                <a16:creationId xmlns:a16="http://schemas.microsoft.com/office/drawing/2014/main" id="{3CFEB0C1-5C85-FD69-9986-FAE7CD16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504" y="1054101"/>
            <a:ext cx="3185108" cy="318510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410EF-5B23-7C47-7A34-786752A0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91729D4-A164-47A3-830D-E792BCE699E4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58A807-BD0E-4B1D-A523-2F20E7FE2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33837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82FD88-0436-4D5C-B5A2-7B9019194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2706DBD-9DBD-49D6-80EB-C896096D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1C7442-3F0F-49E3-9389-D6B4BAE14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A614368-43A5-4794-BA71-09F8585F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F42B96B-0C70-40CB-A027-175F2A16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756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map of a lake&#10;&#10;Description automatically generated">
            <a:extLst>
              <a:ext uri="{FF2B5EF4-FFF2-40B4-BE49-F238E27FC236}">
                <a16:creationId xmlns:a16="http://schemas.microsoft.com/office/drawing/2014/main" id="{93462E9C-EE0F-BAC3-C5DB-845B62993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5" b="141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463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811" y="255167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Survey results</a:t>
            </a:r>
          </a:p>
        </p:txBody>
      </p:sp>
      <p:sp>
        <p:nvSpPr>
          <p:cNvPr id="37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3B9B6BF8-5DDC-9636-D7D5-58253787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8" b="-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0600" y="1701384"/>
            <a:ext cx="4198410" cy="3539479"/>
          </a:xfrm>
          <a:solidFill>
            <a:schemeClr val="tx1">
              <a:alpha val="42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 438 Total Responses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“Other”: 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Grew up in Cadillac, 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Investor in Cadillac,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Parents own property in Cadillac</a:t>
            </a:r>
            <a:endParaRPr lang="en-US" sz="1600" b="1" dirty="0"/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Cherry Grove Resident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Retiree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DE55C-CF23-46B6-3BEE-550FDA4A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91729D4-A164-47A3-830D-E792BCE699E4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563186-0185-43AE-8FA2-892B5555EAB2}"/>
              </a:ext>
            </a:extLst>
          </p:cNvPr>
          <p:cNvSpPr txBox="1"/>
          <p:nvPr/>
        </p:nvSpPr>
        <p:spPr>
          <a:xfrm>
            <a:off x="1828799" y="1711756"/>
            <a:ext cx="135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Property owner in City Limits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AF1F17-BF21-F5DD-0498-57D2F50BF4E9}"/>
              </a:ext>
            </a:extLst>
          </p:cNvPr>
          <p:cNvCxnSpPr>
            <a:cxnSpLocks/>
          </p:cNvCxnSpPr>
          <p:nvPr/>
        </p:nvCxnSpPr>
        <p:spPr>
          <a:xfrm>
            <a:off x="2116899" y="2267211"/>
            <a:ext cx="0" cy="52693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F7D4DE-D1F8-13A1-8329-DA45F7ECFF9B}"/>
              </a:ext>
            </a:extLst>
          </p:cNvPr>
          <p:cNvSpPr txBox="1"/>
          <p:nvPr/>
        </p:nvSpPr>
        <p:spPr>
          <a:xfrm>
            <a:off x="3118194" y="2107983"/>
            <a:ext cx="135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Cadillac Area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Resident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78899-1D8A-32D0-B930-A9701C49B1D8}"/>
              </a:ext>
            </a:extLst>
          </p:cNvPr>
          <p:cNvCxnSpPr>
            <a:cxnSpLocks/>
          </p:cNvCxnSpPr>
          <p:nvPr/>
        </p:nvCxnSpPr>
        <p:spPr>
          <a:xfrm>
            <a:off x="3373724" y="2630466"/>
            <a:ext cx="0" cy="55987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28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Survey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F5355-79D8-446F-1D49-AB4A46A8C6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865" y="2015270"/>
            <a:ext cx="4626764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Have you ever used a Short-Term Rental in Cadillac?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5EDBD-6428-9268-49DB-9265F27A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55BA3B-33A1-51D5-96C1-2FB067670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95"/>
          <a:stretch/>
        </p:blipFill>
        <p:spPr>
          <a:xfrm>
            <a:off x="6290000" y="2980836"/>
            <a:ext cx="4994831" cy="2672108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3200B-BED1-80E1-E6F5-1ADE95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95"/>
          <a:stretch/>
        </p:blipFill>
        <p:spPr>
          <a:xfrm>
            <a:off x="838200" y="2965866"/>
            <a:ext cx="4523883" cy="2672108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92C399-A596-25C8-0B32-2E40FDCFCC09}"/>
              </a:ext>
            </a:extLst>
          </p:cNvPr>
          <p:cNvSpPr txBox="1">
            <a:spLocks/>
          </p:cNvSpPr>
          <p:nvPr/>
        </p:nvSpPr>
        <p:spPr>
          <a:xfrm>
            <a:off x="6290000" y="2015270"/>
            <a:ext cx="4853740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Are you a Short-Term Rental Owner?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73BBCC5-2852-08E5-8099-737C67DB9282}"/>
              </a:ext>
            </a:extLst>
          </p:cNvPr>
          <p:cNvSpPr txBox="1">
            <a:spLocks/>
          </p:cNvSpPr>
          <p:nvPr/>
        </p:nvSpPr>
        <p:spPr>
          <a:xfrm>
            <a:off x="596183" y="6037217"/>
            <a:ext cx="462676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84% said No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CD40E8-3747-85AC-6748-C7EF3C02A2D2}"/>
              </a:ext>
            </a:extLst>
          </p:cNvPr>
          <p:cNvSpPr txBox="1">
            <a:spLocks/>
          </p:cNvSpPr>
          <p:nvPr/>
        </p:nvSpPr>
        <p:spPr>
          <a:xfrm>
            <a:off x="6516976" y="6110686"/>
            <a:ext cx="462676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13.7% said 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1C891-F046-319A-3516-BBBE361ED839}"/>
              </a:ext>
            </a:extLst>
          </p:cNvPr>
          <p:cNvSpPr txBox="1"/>
          <p:nvPr/>
        </p:nvSpPr>
        <p:spPr>
          <a:xfrm>
            <a:off x="3219189" y="3334828"/>
            <a:ext cx="85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C99F5-9888-0C3A-47CE-0B9948A416CE}"/>
              </a:ext>
            </a:extLst>
          </p:cNvPr>
          <p:cNvSpPr txBox="1"/>
          <p:nvPr/>
        </p:nvSpPr>
        <p:spPr>
          <a:xfrm>
            <a:off x="7263851" y="4421688"/>
            <a:ext cx="9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13.7%</a:t>
            </a:r>
          </a:p>
        </p:txBody>
      </p:sp>
    </p:spTree>
    <p:extLst>
      <p:ext uri="{BB962C8B-B14F-4D97-AF65-F5344CB8AC3E}">
        <p14:creationId xmlns:p14="http://schemas.microsoft.com/office/powerpoint/2010/main" val="18095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Have you ever used a short-term rental?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173D93-E0A5-41CA-6458-BE98965BE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297" y="1548331"/>
            <a:ext cx="10515600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70% of people stated they have used a short-term rental and shared the below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2CDE8-06A7-227F-3397-2D20A9E2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C12CDB4-5CE2-225E-ABBD-FF7A9B80B41C}"/>
              </a:ext>
            </a:extLst>
          </p:cNvPr>
          <p:cNvSpPr txBox="1">
            <a:spLocks/>
          </p:cNvSpPr>
          <p:nvPr/>
        </p:nvSpPr>
        <p:spPr>
          <a:xfrm>
            <a:off x="400956" y="2734617"/>
            <a:ext cx="5695044" cy="38794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More personal than using a hotel and accommodating for a family or groups of people.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Positive, convenient and affordable experiences.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Important to be a respectful guest to both homeowners and neighbors.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STR’s allow families to visit together in a home, rather than in hotel rooms. More enjoyable to cook together, hang out and play games.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Guests visit local stores &amp; restaurants thereby boosting the local economy.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A750A-AAAA-E7E5-081C-8088C6B2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14" y="2734617"/>
            <a:ext cx="3521771" cy="33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Have you ever used a short-term rental?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173D93-E0A5-41CA-6458-BE98965BE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297" y="1548331"/>
            <a:ext cx="10515600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70% of people stated they have used a short-term rental and shared the below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2CDE8-06A7-227F-3397-2D20A9E2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C12CDB4-5CE2-225E-ABBD-FF7A9B80B41C}"/>
              </a:ext>
            </a:extLst>
          </p:cNvPr>
          <p:cNvSpPr txBox="1">
            <a:spLocks/>
          </p:cNvSpPr>
          <p:nvPr/>
        </p:nvSpPr>
        <p:spPr>
          <a:xfrm>
            <a:off x="395070" y="2152459"/>
            <a:ext cx="5565027" cy="41589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Oftentimes they provide locations and amenities (washer/dryer, kitchen, hot tub, and privacy) that hotels or other options are lacking.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Offers the opportunities to get to know the locals.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Short-term rentals allow our family to travel more and to enjoy more places, as  hotels are more expensive, not as clean and not as comfortable.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Short-term rentals are convenient for tourists with children that don’t camp or want to pay for two hotel rooms.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Segoe UI Light" panose="020B0502040204020203" pitchFamily="34" charset="0"/>
              </a:rPr>
              <a:t>Properties that allow parties or large gatherings have caused problems for us and people we know.</a:t>
            </a:r>
          </a:p>
          <a:p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A750A-AAAA-E7E5-081C-8088C6B2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388" y="2730340"/>
            <a:ext cx="3521771" cy="33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2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Have you ever used a short-term rental?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AC34381-3BEF-20AB-1E4D-1E250B43E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469" y="1694498"/>
            <a:ext cx="10582505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30% of people stated they have not used a short-term rental and shared the below responses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C7F0A-BBE9-F8E7-82E7-F1D19373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D6EC2-DDE7-6D19-70CB-3360DA97DED2}"/>
              </a:ext>
            </a:extLst>
          </p:cNvPr>
          <p:cNvSpPr txBox="1"/>
          <p:nvPr/>
        </p:nvSpPr>
        <p:spPr>
          <a:xfrm>
            <a:off x="202412" y="2437694"/>
            <a:ext cx="4613803" cy="374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Wonderful option but they should have permits &amp; follow certain rules &amp; regs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Great in moderation, I wouldn’t want one next to my home.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STR’s are helpful for tourists but not for working people. They take away houses the locals can live in full time.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Can be a problem for neighbors if loud and disrespectful. STR’s usually have better curb appeal than LTR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2051D-2660-E16D-C946-360DE63F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29" y="2564965"/>
            <a:ext cx="3659557" cy="34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Have you ever used a short-term rental?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AC34381-3BEF-20AB-1E4D-1E250B43E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469" y="1694498"/>
            <a:ext cx="10582505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30% of people stated they have not used a short-term rental and shared the below responses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C7F0A-BBE9-F8E7-82E7-F1D19373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D6EC2-DDE7-6D19-70CB-3360DA97DED2}"/>
              </a:ext>
            </a:extLst>
          </p:cNvPr>
          <p:cNvSpPr txBox="1"/>
          <p:nvPr/>
        </p:nvSpPr>
        <p:spPr>
          <a:xfrm>
            <a:off x="202412" y="2437694"/>
            <a:ext cx="4613803" cy="391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Not knowing who is in the neighborhood is concerning to 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b="1" spc="50" dirty="0"/>
              <a:t>Short-term rentals have been around for 100+ years and until recently for the most part something families did with their cottages, and agreements were with a handshake and respect for the other a given.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If monitored correctly they are an important asset for increasing tourist activity in Cadillac</a:t>
            </a: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2051D-2660-E16D-C946-360DE63F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29" y="2564965"/>
            <a:ext cx="3659557" cy="34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D71CC62F-3457-F91F-414B-34E1E64D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503" b="34905"/>
          <a:stretch/>
        </p:blipFill>
        <p:spPr>
          <a:xfrm>
            <a:off x="4166647" y="1630837"/>
            <a:ext cx="7700777" cy="4995431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640431"/>
            <a:ext cx="10929594" cy="72613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What is your general opinion of STR’s in Cadillac?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52719E-69F8-A1D0-BC08-F7D92C7C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1FDCE-4445-1A29-3951-8B6F151BA011}"/>
              </a:ext>
            </a:extLst>
          </p:cNvPr>
          <p:cNvSpPr txBox="1"/>
          <p:nvPr/>
        </p:nvSpPr>
        <p:spPr>
          <a:xfrm>
            <a:off x="236787" y="3037264"/>
            <a:ext cx="3610343" cy="239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Average Rating of 3.35 out of 5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400" b="1" spc="50" dirty="0">
                <a:solidFill>
                  <a:prstClr val="black"/>
                </a:solidFill>
              </a:rPr>
              <a:t>A 67% approval rating.</a:t>
            </a:r>
            <a:endParaRPr kumimoji="0" lang="en-US" sz="2400" b="1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2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Which of these issues related to str’s have you personally experienced?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0743" y="1832633"/>
            <a:ext cx="4861631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“Other”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D5267F-6863-8434-356D-675F00AA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43EB6-840E-9F7F-1B19-249A40352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2"/>
          <a:stretch/>
        </p:blipFill>
        <p:spPr>
          <a:xfrm>
            <a:off x="289530" y="1729116"/>
            <a:ext cx="6420632" cy="4754282"/>
          </a:xfrm>
          <a:prstGeom prst="rect">
            <a:avLst/>
          </a:prstGeom>
          <a:ln w="1016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7288667" y="2472925"/>
            <a:ext cx="4613803" cy="3266663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Lack of available permanent housing for residents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Loss of neighborhood feeling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Inappropriate actions from short-term rental users</a:t>
            </a:r>
            <a:endParaRPr kumimoji="0" lang="en-US" sz="2000" b="1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spc="50" dirty="0">
              <a:solidFill>
                <a:prstClr val="black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275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057" y="685800"/>
            <a:ext cx="3592286" cy="5308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AGENDA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B3F702B5-8BE9-4151-8B06-D936A7CCB9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650167"/>
              </p:ext>
            </p:extLst>
          </p:nvPr>
        </p:nvGraphicFramePr>
        <p:xfrm>
          <a:off x="684212" y="685800"/>
          <a:ext cx="4754563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45" y="603567"/>
            <a:ext cx="10515600" cy="72613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 which of the following housing types do you think str’s should be allowed?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1851" y="1785542"/>
            <a:ext cx="4837436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“Other”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E3C13-E3CC-8D17-34C6-4AEDEBF2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7375483" y="2626881"/>
            <a:ext cx="4613803" cy="3264483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Properties that are owner occupied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Any housing type but with rules and regulations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Cabins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Cottages along the lake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F1CC3-06EE-D5F4-C0ED-4B5F9D502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9"/>
          <a:stretch/>
        </p:blipFill>
        <p:spPr>
          <a:xfrm>
            <a:off x="202714" y="1650463"/>
            <a:ext cx="6849440" cy="5010151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482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How would you like to see the city handle str’s?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9415" y="1878946"/>
            <a:ext cx="4861631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“Other”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33287-BC91-E2BC-65FD-5003CC00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7427243" y="2520072"/>
            <a:ext cx="4613803" cy="372832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No Restrictions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Regulate number of occupants and prohibit events/parties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Allow STRs with a permit to help ensure responsible ownership and 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Prohibit STRs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08404-C9BF-B510-6C25-6277B1116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9"/>
          <a:stretch/>
        </p:blipFill>
        <p:spPr>
          <a:xfrm>
            <a:off x="150954" y="1705100"/>
            <a:ext cx="6883103" cy="5006216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35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 Which of these districts do you think str’s should be allowed?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8170" y="1938517"/>
            <a:ext cx="4861631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“Other” responses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B318ED-79F7-70D5-568D-EF6296C0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7308170" y="2690945"/>
            <a:ext cx="4613803" cy="3631763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City should not restrict any property owner from using their property as a STR as long they are running a safe rental.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None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District doesn’t matter as long as they are subject to restrictions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spc="50" dirty="0"/>
              <a:t>Should be allowed in all districts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0D69D-BB92-2E52-EA88-CE3EF145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4"/>
          <a:stretch/>
        </p:blipFill>
        <p:spPr>
          <a:xfrm>
            <a:off x="151186" y="1744573"/>
            <a:ext cx="6863389" cy="4908955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496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How important are the following regulations?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9FA26-7A55-D0C1-834F-CB114D02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D3093B-5001-3D6F-2C1D-B8FE79F83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9"/>
          <a:stretch/>
        </p:blipFill>
        <p:spPr>
          <a:xfrm>
            <a:off x="2165022" y="1685759"/>
            <a:ext cx="7530123" cy="4949311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781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How important would it be to regulate the following concerns?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633" y="1895507"/>
            <a:ext cx="4861631" cy="4223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E21F7-1619-8497-A216-8FAABD1E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ED000-9EF0-9A52-85E6-D6D8D25FB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5"/>
          <a:stretch/>
        </p:blipFill>
        <p:spPr>
          <a:xfrm>
            <a:off x="2156252" y="1763025"/>
            <a:ext cx="7363529" cy="4777306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70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3A580-095B-24BD-AE12-6A0AA762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7"/>
          <a:stretch/>
        </p:blipFill>
        <p:spPr>
          <a:xfrm>
            <a:off x="3450780" y="1649459"/>
            <a:ext cx="8389224" cy="4598941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33" y="640431"/>
            <a:ext cx="11968367" cy="72613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Short-term rental impact on long-term rental housing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1528966"/>
            <a:ext cx="3256767" cy="500994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49.56% believe it minimal to no impact.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40.18% believe it has significant impact.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10.27 % had no opinion.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859DF-CC28-E220-654E-26750E58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4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31299-4637-D7EF-32C4-513CB0C30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0"/>
          <a:stretch/>
        </p:blipFill>
        <p:spPr>
          <a:xfrm>
            <a:off x="3264295" y="1684999"/>
            <a:ext cx="8704072" cy="4563401"/>
          </a:xfrm>
          <a:prstGeom prst="rect">
            <a:avLst/>
          </a:prstGeom>
          <a:ln w="1016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Short-term rental impact on single family homeownership in Cadillac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16C48-539D-7C26-C399-3734CDDA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195418" y="2006215"/>
            <a:ext cx="3068877" cy="3572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49.31 % believe there is minimal to no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42.69 believe there is significant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7.99 % had no opinion</a:t>
            </a:r>
          </a:p>
        </p:txBody>
      </p:sp>
    </p:spTree>
    <p:extLst>
      <p:ext uri="{BB962C8B-B14F-4D97-AF65-F5344CB8AC3E}">
        <p14:creationId xmlns:p14="http://schemas.microsoft.com/office/powerpoint/2010/main" val="1135373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Views on housing and short-term rentals in the community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49C38E-50CA-F90A-0530-A07EC8812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44472"/>
            <a:ext cx="9702790" cy="7261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Segoe UI Light" panose="020B0502040204020203" pitchFamily="34" charset="0"/>
              </a:rPr>
              <a:t>50% of people agreed that short-term rentals provide a positive benefit to permanent city residents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E0F7-C143-565A-396F-9418400F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75551-DB53-1847-285F-6A826E64CBC8}"/>
              </a:ext>
            </a:extLst>
          </p:cNvPr>
          <p:cNvSpPr txBox="1">
            <a:spLocks/>
          </p:cNvSpPr>
          <p:nvPr/>
        </p:nvSpPr>
        <p:spPr>
          <a:xfrm>
            <a:off x="838200" y="2721683"/>
            <a:ext cx="9702790" cy="4560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Segoe UI Light" panose="020B0502040204020203" pitchFamily="34" charset="0"/>
              </a:rPr>
              <a:t>86% of people agreed that short-term rentals provide benefit to their owners &amp; investors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E76BA6-B85D-A13E-3B02-59EC0C8CC9AA}"/>
              </a:ext>
            </a:extLst>
          </p:cNvPr>
          <p:cNvSpPr txBox="1">
            <a:spLocks/>
          </p:cNvSpPr>
          <p:nvPr/>
        </p:nvSpPr>
        <p:spPr>
          <a:xfrm>
            <a:off x="838199" y="3737189"/>
            <a:ext cx="9702791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Segoe UI Light" panose="020B0502040204020203" pitchFamily="34" charset="0"/>
              </a:rPr>
              <a:t>70% of people agreed that short-term rentals provide a positive benefit to local businesses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BEDA580-A3C2-A33C-77BE-6B0C46ADBF95}"/>
              </a:ext>
            </a:extLst>
          </p:cNvPr>
          <p:cNvSpPr txBox="1">
            <a:spLocks/>
          </p:cNvSpPr>
          <p:nvPr/>
        </p:nvSpPr>
        <p:spPr>
          <a:xfrm>
            <a:off x="838199" y="4719000"/>
            <a:ext cx="9795235" cy="333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Segoe UI Light" panose="020B0502040204020203" pitchFamily="34" charset="0"/>
              </a:rPr>
              <a:t>46% of people agreed that increases in short-term rentals have made affordable housing hard to find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DBF78C-0B3E-01C9-CF18-E8D9F1FE3DAB}"/>
              </a:ext>
            </a:extLst>
          </p:cNvPr>
          <p:cNvSpPr txBox="1">
            <a:spLocks/>
          </p:cNvSpPr>
          <p:nvPr/>
        </p:nvSpPr>
        <p:spPr>
          <a:xfrm>
            <a:off x="838200" y="5726271"/>
            <a:ext cx="9702792" cy="3338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Segoe UI Light" panose="020B0502040204020203" pitchFamily="34" charset="0"/>
              </a:rPr>
              <a:t>84% of people agreed that short-term rentals provide the homeowner with additional income.</a:t>
            </a:r>
          </a:p>
        </p:txBody>
      </p:sp>
    </p:spTree>
    <p:extLst>
      <p:ext uri="{BB962C8B-B14F-4D97-AF65-F5344CB8AC3E}">
        <p14:creationId xmlns:p14="http://schemas.microsoft.com/office/powerpoint/2010/main" val="1117582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Short Answer responses received in survey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0803C-3DEF-CC7A-8C03-9F4F2CDE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838200" y="1959120"/>
            <a:ext cx="10353261" cy="449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spc="50" dirty="0"/>
              <a:t>Many responses related to enforcement: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spc="50" dirty="0"/>
              <a:t>Require up to date photos on the website advertising the rental.  No fake photos.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spc="50" dirty="0"/>
              <a:t>Need for an enforcement plan.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spc="50" dirty="0"/>
              <a:t>Hiring constables whose sole duty is the policing of short-term rentals.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spc="50" dirty="0"/>
              <a:t>More frequent inspections than in the already established rental program.</a:t>
            </a:r>
          </a:p>
          <a:p>
            <a:pPr marL="742950" lvl="1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spc="50" dirty="0"/>
              <a:t>Should be an easy place to report complaints.</a:t>
            </a:r>
          </a:p>
        </p:txBody>
      </p:sp>
    </p:spTree>
    <p:extLst>
      <p:ext uri="{BB962C8B-B14F-4D97-AF65-F5344CB8AC3E}">
        <p14:creationId xmlns:p14="http://schemas.microsoft.com/office/powerpoint/2010/main" val="215947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Short Answer responses received in survey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0803C-3DEF-CC7A-8C03-9F4F2CDE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C6014-AB43-B2AA-6DAB-7A17E51BD778}"/>
              </a:ext>
            </a:extLst>
          </p:cNvPr>
          <p:cNvSpPr txBox="1"/>
          <p:nvPr/>
        </p:nvSpPr>
        <p:spPr>
          <a:xfrm>
            <a:off x="686555" y="1468498"/>
            <a:ext cx="1093304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Fees should be charged for short-term rentals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Sales tax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Tourism assessment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Enforcement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Business license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cs typeface="Segoe UI Light" panose="020B0502040204020203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Limit the number of short-term rentals that can be owned by one entity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  Do not allow corporations to buy up houses for this purpose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b="1" dirty="0">
              <a:cs typeface="Segoe UI Light" panose="020B0502040204020203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Redefine short-term rentals as those which are rented for less than 30 days</a:t>
            </a:r>
          </a:p>
          <a:p>
            <a:pPr marL="285750" lvl="2" indent="-285750">
              <a:buFont typeface="Wingdings" panose="05000000000000000000" pitchFamily="2" charset="2"/>
              <a:buChar char="§"/>
            </a:pPr>
            <a:endParaRPr lang="en-US" b="1" dirty="0">
              <a:cs typeface="Segoe UI Light" panose="020B0502040204020203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Recognize different situations of short-term rentals and regulate accordingly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Owner occupied rentals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Medical professionals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People who are renting for short periods of time per year such as 14 days</a:t>
            </a:r>
          </a:p>
          <a:p>
            <a:pPr marL="742950" lvl="3" indent="-285750">
              <a:buFont typeface="Wingdings" panose="05000000000000000000" pitchFamily="2" charset="2"/>
              <a:buChar char="§"/>
            </a:pPr>
            <a:endParaRPr lang="en-US" b="1" dirty="0">
              <a:cs typeface="Segoe UI Light" panose="020B0502040204020203" pitchFamily="34" charset="0"/>
            </a:endParaRPr>
          </a:p>
          <a:p>
            <a:pPr marL="2857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Spatial distance between STR’s</a:t>
            </a:r>
          </a:p>
          <a:p>
            <a:pPr marL="2857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Limit how many short-term rentals on the lake</a:t>
            </a:r>
          </a:p>
          <a:p>
            <a:pPr marL="285750" lvl="3" indent="-285750">
              <a:buFont typeface="Wingdings" panose="05000000000000000000" pitchFamily="2" charset="2"/>
              <a:buChar char="§"/>
            </a:pPr>
            <a:r>
              <a:rPr lang="en-US" b="1" dirty="0">
                <a:cs typeface="Segoe UI Light" panose="020B0502040204020203" pitchFamily="34" charset="0"/>
              </a:rPr>
              <a:t>Establishment of house and property maintenance rules</a:t>
            </a:r>
          </a:p>
          <a:p>
            <a:pPr marL="0" lvl="2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8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u="sng" kern="1200" cap="all" spc="200" baseline="0" dirty="0">
                <a:solidFill>
                  <a:schemeClr val="accent4">
                    <a:lumMod val="50000"/>
                  </a:schemeClr>
                </a:solidFill>
              </a:rPr>
              <a:t>WELCOME</a:t>
            </a:r>
            <a:endParaRPr lang="en-US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1BD9C-42FB-D8FE-EC2E-48859E81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E60D0-5AC7-FC36-B76F-BE05D29EA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85" y="1486466"/>
            <a:ext cx="6390029" cy="5112023"/>
          </a:xfrm>
          <a:prstGeom prst="rect">
            <a:avLst/>
          </a:prstGeom>
          <a:ln w="1270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895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Short Answer responses received in survey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A9BF7-3C1F-4D9F-876C-8EF226D8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5041B-F6C8-6993-1191-9BF51A08371B}"/>
              </a:ext>
            </a:extLst>
          </p:cNvPr>
          <p:cNvSpPr txBox="1"/>
          <p:nvPr/>
        </p:nvSpPr>
        <p:spPr>
          <a:xfrm>
            <a:off x="838200" y="1366568"/>
            <a:ext cx="10222282" cy="660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Many people looking into a lakefront home cannot be here year-round and are interested in offsetting the costs of the home through short-term rental.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Short-term rentals can be more affordable than staying in hotels and have more benefits.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There is concern about STR’s driving up housing prices, limiting year-round rentals, and over commercializing the City.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Several people feel that STR’s are better maintained than year-round rentals and will have a positive effect on the economy, tourism, and business.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Opposing views were reported on if STR’s belong in single-family areas, several for and against.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spc="50" dirty="0"/>
              <a:t>Many responses shared concerns about STR’s limiting property owner’s rights.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spc="50" dirty="0">
              <a:solidFill>
                <a:prstClr val="black"/>
              </a:solidFill>
              <a:latin typeface="Segoe UI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000" b="1" spc="50" dirty="0">
              <a:solidFill>
                <a:prstClr val="black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0768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u="sng" dirty="0">
                <a:solidFill>
                  <a:schemeClr val="accent4">
                    <a:lumMod val="50000"/>
                  </a:schemeClr>
                </a:solidFill>
              </a:rPr>
              <a:t>Updates Based on Feedback Received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344762"/>
            <a:ext cx="8875740" cy="3325723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STR Draft Ordinance Updates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Planned Enforcement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Map Options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10363947-806B-D0C3-AADE-0055B567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2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STR Draft Ordinance 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51D337-DBFD-4A3E-0C9A-0B210550C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859" y="1668355"/>
            <a:ext cx="11338282" cy="474884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Clarification that Short-Term Rentals are 30 days or less. Anything longer is considered Long-Term Rental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Parking requirements  defined. Any extra requested parking must be approved by Planning Commission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Violation Limits for Revocation of licenses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“Good Neighbor Guidelines” added to ensure tenants are aware of local rules. Property owners must detail how they plan to enforce the “Good Neighbor Guidelines”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Staff given powers to revoke Short-Term Rental Certificates</a:t>
            </a:r>
          </a:p>
          <a:p>
            <a:pPr marL="9715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cs typeface="Segoe UI Light" panose="020B0502040204020203" pitchFamily="34" charset="0"/>
              </a:rPr>
              <a:t>Certain violations are automatic revocation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E9652-5FEC-24EA-CA56-79D18CB5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85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Current enforcement efforts underway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845" y="2223905"/>
            <a:ext cx="4625167" cy="241019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LEGAL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2A6A5-43F8-0936-B81B-BD039579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14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PLANNED Enforcement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51D337-DBFD-4A3E-0C9A-0B210550C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785" y="2974748"/>
            <a:ext cx="9773431" cy="3242821"/>
          </a:xfrm>
        </p:spPr>
        <p:txBody>
          <a:bodyPr/>
          <a:lstStyle/>
          <a:p>
            <a:pPr marL="10287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cs typeface="Segoe UI Light" panose="020B0502040204020203" pitchFamily="34" charset="0"/>
              </a:rPr>
              <a:t>Violation limits</a:t>
            </a:r>
          </a:p>
          <a:p>
            <a:pPr marL="10287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cs typeface="Segoe UI Light" panose="020B0502040204020203" pitchFamily="34" charset="0"/>
              </a:rPr>
              <a:t>Planning Commission Approvals</a:t>
            </a:r>
          </a:p>
          <a:p>
            <a:pPr marL="10287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cs typeface="Segoe UI Light" panose="020B0502040204020203" pitchFamily="34" charset="0"/>
              </a:rPr>
              <a:t>Special Land Use requirements</a:t>
            </a:r>
          </a:p>
          <a:p>
            <a:pPr marL="1028700" lvl="1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cs typeface="Segoe UI Light" panose="020B0502040204020203" pitchFamily="34" charset="0"/>
              </a:rPr>
              <a:t>Fines and Fees yet to be determined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06E04-413A-2EB5-06A4-3E6D6DB9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B2B8B-D75F-D71A-1BBC-21E882EAB39D}"/>
              </a:ext>
            </a:extLst>
          </p:cNvPr>
          <p:cNvSpPr txBox="1"/>
          <p:nvPr/>
        </p:nvSpPr>
        <p:spPr>
          <a:xfrm>
            <a:off x="501785" y="1527141"/>
            <a:ext cx="11347837" cy="81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tx1"/>
                </a:solidFill>
              </a:rPr>
              <a:t>The updated Draft STR Ordinance includes more enforcement: </a:t>
            </a:r>
          </a:p>
        </p:txBody>
      </p:sp>
    </p:spTree>
    <p:extLst>
      <p:ext uri="{BB962C8B-B14F-4D97-AF65-F5344CB8AC3E}">
        <p14:creationId xmlns:p14="http://schemas.microsoft.com/office/powerpoint/2010/main" val="151206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512CBE55-61D5-0D8F-9E4E-6B935765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3" b="127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41275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3238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EA6326-7BFE-7632-6396-CCFDE884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3B243-0060-B167-2E36-18E4F58BFE4D}"/>
              </a:ext>
            </a:extLst>
          </p:cNvPr>
          <p:cNvSpPr txBox="1"/>
          <p:nvPr/>
        </p:nvSpPr>
        <p:spPr>
          <a:xfrm>
            <a:off x="684212" y="6857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48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0493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1946EE7A-F973-FEF4-5519-67181873C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1725" y="622170"/>
            <a:ext cx="9049729" cy="5882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36957"/>
            <a:ext cx="6022021" cy="2381797"/>
          </a:xfrm>
        </p:spPr>
        <p:txBody>
          <a:bodyPr anchor="ctr"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enjoy a refreshment and turn in your comment cards</a:t>
            </a:r>
          </a:p>
        </p:txBody>
      </p:sp>
    </p:spTree>
    <p:extLst>
      <p:ext uri="{BB962C8B-B14F-4D97-AF65-F5344CB8AC3E}">
        <p14:creationId xmlns:p14="http://schemas.microsoft.com/office/powerpoint/2010/main" val="3239899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74FB9352-54E9-8888-C689-D16F15A3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76" y="436519"/>
            <a:ext cx="9011078" cy="601489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978" y="3443967"/>
            <a:ext cx="6022021" cy="2381797"/>
          </a:xfrm>
        </p:spPr>
        <p:txBody>
          <a:bodyPr anchor="ctr"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Question and answer</a:t>
            </a:r>
          </a:p>
        </p:txBody>
      </p:sp>
    </p:spTree>
    <p:extLst>
      <p:ext uri="{BB962C8B-B14F-4D97-AF65-F5344CB8AC3E}">
        <p14:creationId xmlns:p14="http://schemas.microsoft.com/office/powerpoint/2010/main" val="1037233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F6E8F7-CA68-EC1C-DA84-6B326519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Next steps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079427-66EA-6899-93D6-A1D24BD57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Planning Commission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41430A6-2958-77F3-A3F2-AD8E40C1B0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PUBLIC HEARING REVIEW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270EA0E-9EF1-D341-B956-7370AB4DE5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City Council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D03CAF7-8037-34FC-A3BA-B719178308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REVIEW ENTIRE ORDINANCE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BCFB9F5-6DA4-67AA-6B30-E469341F0C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ZONING ADOPTED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A0CBF6B-46A7-A319-0E8F-B2CD2E79942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ADOTION OF ENTIRE ZONING ORDINANCE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368EBE4-E016-6073-194C-12492B9694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Planning commission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4B306CE-D361-AED9-B3F8-757AF7ADE2D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RECOMMENDATION TO COUNCIL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5076F60-98CB-D45A-A1C9-FAC7C7EE9C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CITY COUNCIL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DE3879E7-9817-D3EE-1CD6-FE9BE3F03CA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PUBLIC HEARING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55D2A-9183-60CB-680C-7FAC0D94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2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b="1" u="sng" kern="1200" cap="all" spc="200" baseline="0" dirty="0">
                <a:solidFill>
                  <a:schemeClr val="accent4">
                    <a:lumMod val="50000"/>
                  </a:schemeClr>
                </a:solidFill>
              </a:rPr>
              <a:t>Recap of Original short-term rental ordinance</a:t>
            </a:r>
            <a:endParaRPr lang="en-US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1BD9C-42FB-D8FE-EC2E-48859E81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4020D-9E5F-09D1-54BF-6FACBDA3A29F}"/>
              </a:ext>
            </a:extLst>
          </p:cNvPr>
          <p:cNvSpPr txBox="1"/>
          <p:nvPr/>
        </p:nvSpPr>
        <p:spPr>
          <a:xfrm>
            <a:off x="725557" y="1828800"/>
            <a:ext cx="99788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City held a public forum on the new zoning ordinance and short-term rental regulations on June 13, 2023.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At the June 13</a:t>
            </a:r>
            <a:r>
              <a:rPr lang="en-US" baseline="30000" dirty="0"/>
              <a:t>th</a:t>
            </a:r>
            <a:r>
              <a:rPr lang="en-US" dirty="0"/>
              <a:t> meeting the city presented a first draft of a map showing where short-term rentals would be permitted and also the regulations which would apply to doing short-term rentals.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To get public feedback the city passed out comments cards and conducted a push pin exercise to gain perspective on where people wanted to see short-term rentals locate or not to be located.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dirty="0"/>
              <a:t>The city also provided time for anyone wishing to speak on the subject (either positive or negative) to give their comments.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dirty="0"/>
              <a:t>Based on the public feedback from the June 13 meeting, correspondence received, and an online public survey which was conducted between July 18 and August 14 the city has created a new draft of the regulations relating to short-term rentals and their permitted locations.</a:t>
            </a:r>
          </a:p>
        </p:txBody>
      </p:sp>
    </p:spTree>
    <p:extLst>
      <p:ext uri="{BB962C8B-B14F-4D97-AF65-F5344CB8AC3E}">
        <p14:creationId xmlns:p14="http://schemas.microsoft.com/office/powerpoint/2010/main" val="187372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6F7A0D2-A466-68FA-3F57-25D18186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1750602" y="350361"/>
            <a:ext cx="8690796" cy="615727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1F92B90-FD10-47FA-922C-60FD7F0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200" y="2131363"/>
            <a:ext cx="4011410" cy="77885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493815-2B96-4CA9-8D15-F0EB9A155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97200" y="2895622"/>
            <a:ext cx="4011410" cy="261905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John Wallace​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Community Development Director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jwallace@cadillac-mi.net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231-779-7325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4B324-570A-DDD8-2385-8E171772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40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407CEA-65DD-D949-F63A-E2F368B2ADA8}"/>
              </a:ext>
            </a:extLst>
          </p:cNvPr>
          <p:cNvSpPr/>
          <p:nvPr/>
        </p:nvSpPr>
        <p:spPr>
          <a:xfrm>
            <a:off x="3697200" y="2116770"/>
            <a:ext cx="4011410" cy="33979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Sunnyside Block Zoning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28E3-92D1-5631-9536-6849AD81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A804D-448C-FD08-2CDB-C084BDEEB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91" y="1669402"/>
            <a:ext cx="7424891" cy="4726400"/>
          </a:xfrm>
          <a:prstGeom prst="rect">
            <a:avLst/>
          </a:prstGeom>
          <a:ln w="1270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0BA54-0301-C0A3-FFAA-89B0BCD918A2}"/>
              </a:ext>
            </a:extLst>
          </p:cNvPr>
          <p:cNvSpPr txBox="1"/>
          <p:nvPr/>
        </p:nvSpPr>
        <p:spPr>
          <a:xfrm>
            <a:off x="5098774" y="4422913"/>
            <a:ext cx="112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TS-2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95AB1-1154-78EB-3A9E-6BB6B22E25F1}"/>
              </a:ext>
            </a:extLst>
          </p:cNvPr>
          <p:cNvSpPr txBox="1"/>
          <p:nvPr/>
        </p:nvSpPr>
        <p:spPr>
          <a:xfrm>
            <a:off x="8030818" y="4422913"/>
            <a:ext cx="94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699A7-A5AB-D24F-5440-E48083C5B981}"/>
              </a:ext>
            </a:extLst>
          </p:cNvPr>
          <p:cNvSpPr txBox="1"/>
          <p:nvPr/>
        </p:nvSpPr>
        <p:spPr>
          <a:xfrm>
            <a:off x="205273" y="2043404"/>
            <a:ext cx="2799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RESPONSE TO COMMENTS AT THE PREVIOUS PUBLIC FORUM, THIS IS THE CURRENT ZONING </a:t>
            </a:r>
          </a:p>
        </p:txBody>
      </p:sp>
    </p:spTree>
    <p:extLst>
      <p:ext uri="{BB962C8B-B14F-4D97-AF65-F5344CB8AC3E}">
        <p14:creationId xmlns:p14="http://schemas.microsoft.com/office/powerpoint/2010/main" val="165282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948" y="1405887"/>
            <a:ext cx="3518748" cy="11424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Campground “Easement” to Lake Cadillac: Response to comments at previous Public Forum</a:t>
            </a:r>
          </a:p>
        </p:txBody>
      </p:sp>
      <p:sp>
        <p:nvSpPr>
          <p:cNvPr id="37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ABD86-EB6A-17F4-1451-782591FC5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6" r="1" b="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9948" y="2781032"/>
            <a:ext cx="3972735" cy="30702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The Campground owns lot 2219 Sunnyside Drive. This is not an easement; it is owned land that allows for use of Lake Cadillac.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B9307-8DBB-CD73-526D-603C2724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91729D4-A164-47A3-830D-E792BCE699E4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378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92" y="234509"/>
            <a:ext cx="562715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300" b="1" u="sng" dirty="0">
                <a:solidFill>
                  <a:schemeClr val="tx1"/>
                </a:solidFill>
              </a:rPr>
              <a:t>Public feedback since June 13 meeting</a:t>
            </a:r>
          </a:p>
        </p:txBody>
      </p:sp>
      <p:pic>
        <p:nvPicPr>
          <p:cNvPr id="25" name="Picture 24" descr="Yellow pin on a calendar">
            <a:extLst>
              <a:ext uri="{FF2B5EF4-FFF2-40B4-BE49-F238E27FC236}">
                <a16:creationId xmlns:a16="http://schemas.microsoft.com/office/drawing/2014/main" id="{BDC041A8-263E-73AA-615E-6D6608CF9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4" r="12338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629" y="2138451"/>
            <a:ext cx="6626072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Oral Comments </a:t>
            </a:r>
            <a:endParaRPr lang="en-US" sz="3200" b="1" spc="50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Written Comments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Push Pins Exercise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Survey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3A5CF-1BE6-E3B1-EDE1-DE125F14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91729D4-A164-47A3-830D-E792BCE699E4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7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781DC-3C13-01F8-D222-BD0C05B1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F91729D4-A164-47A3-830D-E792BCE699E4}" type="slidenum">
              <a:rPr lang="en-US" b="0" i="0" kern="1200">
                <a:solidFill>
                  <a:srgbClr val="0A304A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b="0" i="0" kern="1200">
              <a:solidFill>
                <a:srgbClr val="0A304A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66" y="1489838"/>
            <a:ext cx="4833256" cy="3691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Oral Comments</a:t>
            </a:r>
            <a:br>
              <a:rPr lang="en-US" sz="3600" b="1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400" b="1" kern="1200" cap="all" dirty="0">
                <a:ln w="3175" cmpd="sng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June 13 Meeting</a:t>
            </a:r>
          </a:p>
        </p:txBody>
      </p:sp>
      <p:graphicFrame>
        <p:nvGraphicFramePr>
          <p:cNvPr id="25" name="Text Placeholder 3">
            <a:extLst>
              <a:ext uri="{FF2B5EF4-FFF2-40B4-BE49-F238E27FC236}">
                <a16:creationId xmlns:a16="http://schemas.microsoft.com/office/drawing/2014/main" id="{F2E6B024-47C9-4C4C-D24D-8E8815894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846486"/>
              </p:ext>
            </p:extLst>
          </p:nvPr>
        </p:nvGraphicFramePr>
        <p:xfrm>
          <a:off x="693488" y="635100"/>
          <a:ext cx="6961461" cy="527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3109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ACA6826-032C-4799-B079-15DB2A6C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4ED5-0EB5-294E-48ED-0606672B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3" y="4923504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Summary of comment cards from June 13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, 2023, Public Forum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9DFD1-0319-B94C-BC39-8B2571CBF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395" y="435758"/>
            <a:ext cx="7201259" cy="484307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20 Comment Cards were received on June 13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Question #1: Biggest Concerns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Enforcement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Restrict R1 area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Question #2: Best Change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Regulation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Better Clarification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Property use is being changed for improvement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Comments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In favor of Short-Term Rentals but need enforcement.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Short-Term Rentals are good for Cadillac. If the tenant is the problem, they can be made to leave or are only there for a short time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21181-DFD0-6711-6F4C-1B45F878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995" y="1059777"/>
            <a:ext cx="4712123" cy="2674130"/>
          </a:xfrm>
          <a:prstGeom prst="rect">
            <a:avLst/>
          </a:prstGeom>
          <a:ln w="31750">
            <a:solidFill>
              <a:schemeClr val="bg2">
                <a:lumMod val="50000"/>
              </a:scheme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AC1FA-E740-684A-1461-8B5DE186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F91729D4-A164-47A3-830D-E792BCE699E4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58A807-BD0E-4B1D-A523-2F20E7FE2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33837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82FD88-0436-4D5C-B5A2-7B9019194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2706DBD-9DBD-49D6-80EB-C896096D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1C7442-3F0F-49E3-9389-D6B4BAE14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A614368-43A5-4794-BA71-09F8585F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F42B96B-0C70-40CB-A027-175F2A16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507576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1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7B0A61"/>
      </a:accent2>
      <a:accent3>
        <a:srgbClr val="14967C"/>
      </a:accent3>
      <a:accent4>
        <a:srgbClr val="6A9E1F"/>
      </a:accent4>
      <a:accent5>
        <a:srgbClr val="803B0E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purl.org/dc/terms/"/>
    <ds:schemaRef ds:uri="71af3243-3dd4-4a8d-8c0d-dd76da1f02a5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17121</TotalTime>
  <Words>1765</Words>
  <Application>Microsoft Office PowerPoint</Application>
  <PresentationFormat>Widescreen</PresentationFormat>
  <Paragraphs>248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Century Gothic</vt:lpstr>
      <vt:lpstr>Segoe UI</vt:lpstr>
      <vt:lpstr>Segoe UI Light</vt:lpstr>
      <vt:lpstr>Wingdings</vt:lpstr>
      <vt:lpstr>Wingdings 3</vt:lpstr>
      <vt:lpstr>Slice</vt:lpstr>
      <vt:lpstr>  Short-term rental public forum</vt:lpstr>
      <vt:lpstr>AGENDA</vt:lpstr>
      <vt:lpstr>WELCOME</vt:lpstr>
      <vt:lpstr>Recap of Original short-term rental ordinance</vt:lpstr>
      <vt:lpstr>Sunnyside Block Zoning</vt:lpstr>
      <vt:lpstr>Campground “Easement” to Lake Cadillac: Response to comments at previous Public Forum</vt:lpstr>
      <vt:lpstr>Public feedback since June 13 meeting</vt:lpstr>
      <vt:lpstr>Oral Comments June 13 Meeting</vt:lpstr>
      <vt:lpstr>Summary of comment cards from June 13th, 2023, Public Forum</vt:lpstr>
      <vt:lpstr>Written comments submitted to Staff</vt:lpstr>
      <vt:lpstr>PowerPoint Presentation</vt:lpstr>
      <vt:lpstr>Survey results</vt:lpstr>
      <vt:lpstr>Survey results</vt:lpstr>
      <vt:lpstr>Have you ever used a short-term rental?</vt:lpstr>
      <vt:lpstr>Have you ever used a short-term rental?</vt:lpstr>
      <vt:lpstr>Have you ever used a short-term rental?</vt:lpstr>
      <vt:lpstr>Have you ever used a short-term rental?</vt:lpstr>
      <vt:lpstr>What is your general opinion of STR’s in Cadillac?</vt:lpstr>
      <vt:lpstr>Which of these issues related to str’s have you personally experienced?</vt:lpstr>
      <vt:lpstr>In which of the following housing types do you think str’s should be allowed?</vt:lpstr>
      <vt:lpstr>How would you like to see the city handle str’s?</vt:lpstr>
      <vt:lpstr>In Which of these districts do you think str’s should be allowed?</vt:lpstr>
      <vt:lpstr>How important are the following regulations?</vt:lpstr>
      <vt:lpstr>How important would it be to regulate the following concerns?</vt:lpstr>
      <vt:lpstr>Short-term rental impact on long-term rental housing</vt:lpstr>
      <vt:lpstr>Short-term rental impact on single family homeownership in Cadillac</vt:lpstr>
      <vt:lpstr>Views on housing and short-term rentals in the community</vt:lpstr>
      <vt:lpstr>Short Answer responses received in survey</vt:lpstr>
      <vt:lpstr>Short Answer responses received in survey</vt:lpstr>
      <vt:lpstr>Short Answer responses received in survey</vt:lpstr>
      <vt:lpstr>Updates Based on Feedback Received</vt:lpstr>
      <vt:lpstr>STR Draft Ordinance Updates</vt:lpstr>
      <vt:lpstr>Current enforcement efforts underway</vt:lpstr>
      <vt:lpstr>PLANNED Enforcement</vt:lpstr>
      <vt:lpstr>PowerPoint Presentation</vt:lpstr>
      <vt:lpstr>PowerPoint Presentation</vt:lpstr>
      <vt:lpstr>enjoy a refreshment and turn in your comment cards</vt:lpstr>
      <vt:lpstr>Question and answer</vt:lpstr>
      <vt:lpstr>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Cadillac  New zoning ordinance</dc:title>
  <dc:creator>John Wallace</dc:creator>
  <cp:lastModifiedBy>Abigail Pluger</cp:lastModifiedBy>
  <cp:revision>43</cp:revision>
  <cp:lastPrinted>2023-06-13T18:39:07Z</cp:lastPrinted>
  <dcterms:created xsi:type="dcterms:W3CDTF">2023-05-05T19:33:38Z</dcterms:created>
  <dcterms:modified xsi:type="dcterms:W3CDTF">2023-08-28T19:25:25Z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